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Josefin Slab"/>
      <p:regular r:id="rId17"/>
      <p:bold r:id="rId18"/>
      <p:italic r:id="rId19"/>
      <p:boldItalic r:id="rId20"/>
    </p:embeddedFont>
    <p:embeddedFont>
      <p:font typeface="Anton"/>
      <p:regular r:id="rId21"/>
    </p:embeddedFont>
    <p:embeddedFont>
      <p:font typeface="Fira Sans Condensed Light"/>
      <p:regular r:id="rId22"/>
      <p:bold r:id="rId23"/>
      <p:italic r:id="rId24"/>
      <p:boldItalic r:id="rId25"/>
    </p:embeddedFont>
    <p:embeddedFont>
      <p:font typeface="Fira Sans Condensed"/>
      <p:regular r:id="rId26"/>
      <p:bold r:id="rId27"/>
      <p:italic r:id="rId28"/>
      <p:boldItalic r:id="rId29"/>
    </p:embeddedFont>
    <p:embeddedFont>
      <p:font typeface="Advent Pro Light"/>
      <p:regular r:id="rId30"/>
      <p:bold r:id="rId31"/>
    </p:embeddedFont>
    <p:embeddedFont>
      <p:font typeface="Rajdhani"/>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JosefinSlab-boldItalic.fntdata"/><Relationship Id="rId22" Type="http://schemas.openxmlformats.org/officeDocument/2006/relationships/font" Target="fonts/FiraSansCondensedLight-regular.fntdata"/><Relationship Id="rId21" Type="http://schemas.openxmlformats.org/officeDocument/2006/relationships/font" Target="fonts/Anton-regular.fntdata"/><Relationship Id="rId24" Type="http://schemas.openxmlformats.org/officeDocument/2006/relationships/font" Target="fonts/FiraSansCondensedLight-italic.fntdata"/><Relationship Id="rId23" Type="http://schemas.openxmlformats.org/officeDocument/2006/relationships/font" Target="fonts/FiraSansCondensed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regular.fntdata"/><Relationship Id="rId25" Type="http://schemas.openxmlformats.org/officeDocument/2006/relationships/font" Target="fonts/FiraSansCondensedLight-boldItalic.fntdata"/><Relationship Id="rId28" Type="http://schemas.openxmlformats.org/officeDocument/2006/relationships/font" Target="fonts/FiraSansCondensed-italic.fntdata"/><Relationship Id="rId27" Type="http://schemas.openxmlformats.org/officeDocument/2006/relationships/font" Target="fonts/FiraSansCondens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Light-bold.fntdata"/><Relationship Id="rId30" Type="http://schemas.openxmlformats.org/officeDocument/2006/relationships/font" Target="fonts/AdventProLight-regular.fntdata"/><Relationship Id="rId11" Type="http://schemas.openxmlformats.org/officeDocument/2006/relationships/slide" Target="slides/slide7.xml"/><Relationship Id="rId33" Type="http://schemas.openxmlformats.org/officeDocument/2006/relationships/font" Target="fonts/Rajdhani-bold.fntdata"/><Relationship Id="rId10" Type="http://schemas.openxmlformats.org/officeDocument/2006/relationships/slide" Target="slides/slide6.xml"/><Relationship Id="rId32" Type="http://schemas.openxmlformats.org/officeDocument/2006/relationships/font" Target="fonts/Rajdhani-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JosefinSlab-regular.fntdata"/><Relationship Id="rId16" Type="http://schemas.openxmlformats.org/officeDocument/2006/relationships/slide" Target="slides/slide12.xml"/><Relationship Id="rId19" Type="http://schemas.openxmlformats.org/officeDocument/2006/relationships/font" Target="fonts/JosefinSlab-italic.fntdata"/><Relationship Id="rId18" Type="http://schemas.openxmlformats.org/officeDocument/2006/relationships/font" Target="fonts/JosefinSlab-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098bb564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098bb564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d98765d45_6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d98765d45_6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d98765d4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d98765d4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d98765d45_2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d98765d45_2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d98765d45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d98765d45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98765d45_2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98765d45_2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d98765d45_6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d98765d45_6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5abef0139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5abef0139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9.jpg"/><Relationship Id="rId5" Type="http://schemas.openxmlformats.org/officeDocument/2006/relationships/hyperlink" Target="https://gaming.tobii.com/getstarted/" TargetMode="External"/><Relationship Id="rId6" Type="http://schemas.openxmlformats.org/officeDocument/2006/relationships/image" Target="../media/image27.png"/><Relationship Id="rId7"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hyperlink" Target="https://azure.microsoft.com/it-it/services/kinect-dk/" TargetMode="External"/><Relationship Id="rId5" Type="http://schemas.openxmlformats.org/officeDocument/2006/relationships/hyperlink" Target="https://www.microsoft.com/en-us/research/project/touchless-interaction-in-medical-imaging/" TargetMode="External"/><Relationship Id="rId6" Type="http://schemas.openxmlformats.org/officeDocument/2006/relationships/hyperlink" Target="https://www.ultraleap.com/product/leap-motion-controller/" TargetMode="External"/><Relationship Id="rId7" Type="http://schemas.openxmlformats.org/officeDocument/2006/relationships/hyperlink" Target="https://www.ultraleap.com/product/leap-motion-controll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hyperlink" Target="http://www.youtube.com/watch?v=X8J7rSrS0q0" TargetMode="External"/><Relationship Id="rId5"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hyperlink" Target="https://www.microsoft.com/en-us/download/details.aspx?id=52469" TargetMode="External"/><Relationship Id="rId5" Type="http://schemas.openxmlformats.org/officeDocument/2006/relationships/hyperlink" Target="https://microsoft.github.io/Azure-Kinect-Body-Tracking/release/1.x.x/index.html" TargetMode="External"/><Relationship Id="rId6" Type="http://schemas.openxmlformats.org/officeDocument/2006/relationships/hyperlink" Target="https://www.nuget.org/packages/Microsoft.Azure.Kinect.BodyTracking/1.0.1" TargetMode="External"/><Relationship Id="rId7"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hyperlink" Target="https://opencv.org/" TargetMode="External"/><Relationship Id="rId5" Type="http://schemas.openxmlformats.org/officeDocument/2006/relationships/hyperlink" Target="https://github.com/opencv/opencv.git" TargetMode="External"/><Relationship Id="rId6" Type="http://schemas.openxmlformats.org/officeDocument/2006/relationships/hyperlink" Target="https://docs.opencv.org/" TargetMode="External"/><Relationship Id="rId7"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hyperlink" Target="https://www.ultraleap.com/datasheets/Leap_Motion_Controller_Datasheet.pdf" TargetMode="External"/><Relationship Id="rId6" Type="http://schemas.openxmlformats.org/officeDocument/2006/relationships/image" Target="../media/image26.png"/><Relationship Id="rId7" Type="http://schemas.openxmlformats.org/officeDocument/2006/relationships/hyperlink" Target="https://developer.leapmotion.com/sdk-leap-motion-controll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idx="1" type="subTitle"/>
          </p:nvPr>
        </p:nvSpPr>
        <p:spPr>
          <a:xfrm>
            <a:off x="653400" y="331847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Tirelli Alessandro e Mantovi Giulio</a:t>
            </a:r>
            <a:endParaRPr>
              <a:latin typeface="Fira Sans Condensed Light"/>
              <a:ea typeface="Fira Sans Condensed Light"/>
              <a:cs typeface="Fira Sans Condensed Light"/>
              <a:sym typeface="Fira Sans Condensed Light"/>
            </a:endParaRPr>
          </a:p>
        </p:txBody>
      </p:sp>
      <p:pic>
        <p:nvPicPr>
          <p:cNvPr id="99" name="Google Shape;99;p22"/>
          <p:cNvPicPr preferRelativeResize="0"/>
          <p:nvPr/>
        </p:nvPicPr>
        <p:blipFill rotWithShape="1">
          <a:blip r:embed="rId4">
            <a:alphaModFix/>
          </a:blip>
          <a:srcRect b="5495" l="6664" r="6220" t="4858"/>
          <a:stretch/>
        </p:blipFill>
        <p:spPr>
          <a:xfrm>
            <a:off x="4549300" y="786963"/>
            <a:ext cx="4197350" cy="4319530"/>
          </a:xfrm>
          <a:prstGeom prst="rect">
            <a:avLst/>
          </a:prstGeom>
          <a:noFill/>
          <a:ln>
            <a:noFill/>
          </a:ln>
        </p:spPr>
      </p:pic>
      <p:sp>
        <p:nvSpPr>
          <p:cNvPr id="100" name="Google Shape;100;p22"/>
          <p:cNvSpPr txBox="1"/>
          <p:nvPr>
            <p:ph type="ctrTitle"/>
          </p:nvPr>
        </p:nvSpPr>
        <p:spPr>
          <a:xfrm>
            <a:off x="392250" y="111000"/>
            <a:ext cx="7237800" cy="22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RICONOSCIMENTO BIOMETRICO</a:t>
            </a:r>
            <a:endParaRPr>
              <a:latin typeface="Rajdhani"/>
              <a:ea typeface="Rajdhani"/>
              <a:cs typeface="Rajdhani"/>
              <a:sym typeface="Rajdhani"/>
            </a:endParaRPr>
          </a:p>
        </p:txBody>
      </p:sp>
      <p:sp>
        <p:nvSpPr>
          <p:cNvPr id="101" name="Google Shape;101;p22"/>
          <p:cNvSpPr txBox="1"/>
          <p:nvPr/>
        </p:nvSpPr>
        <p:spPr>
          <a:xfrm>
            <a:off x="653400" y="387725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PROGETTO 3</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EYE TRACKING</a:t>
            </a:r>
            <a:endParaRPr/>
          </a:p>
        </p:txBody>
      </p:sp>
      <p:sp>
        <p:nvSpPr>
          <p:cNvPr id="342" name="Google Shape;342;p31"/>
          <p:cNvSpPr txBox="1"/>
          <p:nvPr/>
        </p:nvSpPr>
        <p:spPr>
          <a:xfrm>
            <a:off x="792250" y="1300150"/>
            <a:ext cx="3384600" cy="21729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L’eye tracking è il processo di monitoraggio oculare che permette di misurare il </a:t>
            </a:r>
            <a:r>
              <a:rPr b="1" lang="en">
                <a:solidFill>
                  <a:srgbClr val="F3F3F3"/>
                </a:solidFill>
                <a:latin typeface="Fira Sans Condensed"/>
                <a:ea typeface="Fira Sans Condensed"/>
                <a:cs typeface="Fira Sans Condensed"/>
                <a:sym typeface="Fira Sans Condensed"/>
              </a:rPr>
              <a:t>punto di fissazione </a:t>
            </a:r>
            <a:r>
              <a:rPr lang="en">
                <a:solidFill>
                  <a:srgbClr val="F3F3F3"/>
                </a:solidFill>
                <a:latin typeface="Fira Sans Condensed Light"/>
                <a:ea typeface="Fira Sans Condensed Light"/>
                <a:cs typeface="Fira Sans Condensed Light"/>
                <a:sym typeface="Fira Sans Condensed Light"/>
              </a:rPr>
              <a:t>dell’occhio.</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1600"/>
              </a:spcBef>
              <a:spcAft>
                <a:spcPts val="0"/>
              </a:spcAft>
              <a:buNone/>
            </a:pPr>
            <a:r>
              <a:rPr b="1" lang="en">
                <a:solidFill>
                  <a:schemeClr val="lt2"/>
                </a:solidFill>
                <a:latin typeface="Fira Sans Condensed"/>
                <a:ea typeface="Fira Sans Condensed"/>
                <a:cs typeface="Fira Sans Condensed"/>
                <a:sym typeface="Fira Sans Condensed"/>
              </a:rPr>
              <a:t>È</a:t>
            </a:r>
            <a:r>
              <a:rPr b="1" lang="en">
                <a:solidFill>
                  <a:srgbClr val="F3F3F3"/>
                </a:solidFill>
                <a:latin typeface="Fira Sans Condensed"/>
                <a:ea typeface="Fira Sans Condensed"/>
                <a:cs typeface="Fira Sans Condensed"/>
                <a:sym typeface="Fira Sans Condensed"/>
              </a:rPr>
              <a:t> touchless</a:t>
            </a:r>
            <a:endParaRPr b="1">
              <a:solidFill>
                <a:srgbClr val="F3F3F3"/>
              </a:solidFill>
              <a:latin typeface="Fira Sans Condensed"/>
              <a:ea typeface="Fira Sans Condensed"/>
              <a:cs typeface="Fira Sans Condensed"/>
              <a:sym typeface="Fira Sans Condensed"/>
            </a:endParaRPr>
          </a:p>
          <a:p>
            <a:pPr indent="0" lvl="0" marL="0" rtl="0" algn="l">
              <a:spcBef>
                <a:spcPts val="1600"/>
              </a:spcBef>
              <a:spcAft>
                <a:spcPts val="0"/>
              </a:spcAft>
              <a:buNone/>
            </a:pPr>
            <a:r>
              <a:rPr b="1" lang="en">
                <a:solidFill>
                  <a:schemeClr val="lt2"/>
                </a:solidFill>
                <a:latin typeface="Fira Sans Condensed"/>
                <a:ea typeface="Fira Sans Condensed"/>
                <a:cs typeface="Fira Sans Condensed"/>
                <a:sym typeface="Fira Sans Condensed"/>
              </a:rPr>
              <a:t>È</a:t>
            </a:r>
            <a:r>
              <a:rPr b="1" lang="en">
                <a:solidFill>
                  <a:srgbClr val="F3F3F3"/>
                </a:solidFill>
                <a:latin typeface="Fira Sans Condensed"/>
                <a:ea typeface="Fira Sans Condensed"/>
                <a:cs typeface="Fira Sans Condensed"/>
                <a:sym typeface="Fira Sans Condensed"/>
              </a:rPr>
              <a:t> economico</a:t>
            </a:r>
            <a:endParaRPr b="1">
              <a:solidFill>
                <a:srgbClr val="F3F3F3"/>
              </a:solidFill>
              <a:latin typeface="Fira Sans Condensed"/>
              <a:ea typeface="Fira Sans Condensed"/>
              <a:cs typeface="Fira Sans Condensed"/>
              <a:sym typeface="Fira Sans Condensed"/>
            </a:endParaRPr>
          </a:p>
          <a:p>
            <a:pPr indent="0" lvl="0" marL="0" rtl="0" algn="l">
              <a:spcBef>
                <a:spcPts val="1600"/>
              </a:spcBef>
              <a:spcAft>
                <a:spcPts val="1600"/>
              </a:spcAft>
              <a:buNone/>
            </a:pPr>
            <a:r>
              <a:rPr b="1" lang="en">
                <a:solidFill>
                  <a:srgbClr val="F3F3F3"/>
                </a:solidFill>
                <a:latin typeface="Fira Sans Condensed"/>
                <a:ea typeface="Fira Sans Condensed"/>
                <a:cs typeface="Fira Sans Condensed"/>
                <a:sym typeface="Fira Sans Condensed"/>
              </a:rPr>
              <a:t>È preciso</a:t>
            </a:r>
            <a:endParaRPr b="1">
              <a:solidFill>
                <a:srgbClr val="F3F3F3"/>
              </a:solidFill>
              <a:latin typeface="Fira Sans Condensed"/>
              <a:ea typeface="Fira Sans Condensed"/>
              <a:cs typeface="Fira Sans Condensed"/>
              <a:sym typeface="Fira Sans Condensed"/>
            </a:endParaRPr>
          </a:p>
        </p:txBody>
      </p:sp>
      <p:sp>
        <p:nvSpPr>
          <p:cNvPr id="343" name="Google Shape;343;p31"/>
          <p:cNvSpPr txBox="1"/>
          <p:nvPr/>
        </p:nvSpPr>
        <p:spPr>
          <a:xfrm>
            <a:off x="6009925" y="3473200"/>
            <a:ext cx="2074800" cy="1253400"/>
          </a:xfrm>
          <a:prstGeom prst="rect">
            <a:avLst/>
          </a:prstGeom>
          <a:noFill/>
          <a:ln>
            <a:noFill/>
          </a:ln>
        </p:spPr>
        <p:txBody>
          <a:bodyPr anchorCtr="0" anchor="t" bIns="0" lIns="91425" spcFirstLastPara="1" rIns="91425" wrap="square" tIns="18287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Input device durante una </a:t>
            </a:r>
            <a:r>
              <a:rPr b="1" lang="en">
                <a:solidFill>
                  <a:srgbClr val="F3F3F3"/>
                </a:solidFill>
                <a:latin typeface="Fira Sans Condensed"/>
                <a:ea typeface="Fira Sans Condensed"/>
                <a:cs typeface="Fira Sans Condensed"/>
                <a:sym typeface="Fira Sans Condensed"/>
              </a:rPr>
              <a:t>seduta chirurgica</a:t>
            </a:r>
            <a:r>
              <a:rPr lang="en">
                <a:solidFill>
                  <a:srgbClr val="F3F3F3"/>
                </a:solidFill>
                <a:latin typeface="Fira Sans Condensed Light"/>
                <a:ea typeface="Fira Sans Condensed Light"/>
                <a:cs typeface="Fira Sans Condensed Light"/>
                <a:sym typeface="Fira Sans Condensed Light"/>
              </a:rPr>
              <a:t>. </a:t>
            </a:r>
            <a:endParaRPr>
              <a:solidFill>
                <a:srgbClr val="F3F3F3"/>
              </a:solidFill>
              <a:latin typeface="Fira Sans Condensed Light"/>
              <a:ea typeface="Fira Sans Condensed Light"/>
              <a:cs typeface="Fira Sans Condensed Light"/>
              <a:sym typeface="Fira Sans Condensed Light"/>
            </a:endParaRPr>
          </a:p>
          <a:p>
            <a:pPr indent="0" lvl="0" marL="0" rtl="0" algn="r">
              <a:spcBef>
                <a:spcPts val="1600"/>
              </a:spcBef>
              <a:spcAft>
                <a:spcPts val="1600"/>
              </a:spcAft>
              <a:buNone/>
            </a:pPr>
            <a:r>
              <a:rPr lang="en">
                <a:solidFill>
                  <a:srgbClr val="F3F3F3"/>
                </a:solidFill>
                <a:latin typeface="Fira Sans Condensed Light"/>
                <a:ea typeface="Fira Sans Condensed Light"/>
                <a:cs typeface="Fira Sans Condensed Light"/>
                <a:sym typeface="Fira Sans Condensed Light"/>
              </a:rPr>
              <a:t>Senza contatto si mantiene l’</a:t>
            </a:r>
            <a:r>
              <a:rPr b="1" lang="en">
                <a:solidFill>
                  <a:srgbClr val="F3F3F3"/>
                </a:solidFill>
                <a:latin typeface="Fira Sans Condensed"/>
                <a:ea typeface="Fira Sans Condensed"/>
                <a:cs typeface="Fira Sans Condensed"/>
                <a:sym typeface="Fira Sans Condensed"/>
              </a:rPr>
              <a:t>ambiente sterile</a:t>
            </a:r>
            <a:r>
              <a:rPr lang="en">
                <a:solidFill>
                  <a:srgbClr val="F3F3F3"/>
                </a:solidFill>
                <a:latin typeface="Fira Sans Condensed Light"/>
                <a:ea typeface="Fira Sans Condensed Light"/>
                <a:cs typeface="Fira Sans Condensed Light"/>
                <a:sym typeface="Fira Sans Condensed Light"/>
              </a:rPr>
              <a:t>.</a:t>
            </a:r>
            <a:endParaRPr>
              <a:solidFill>
                <a:srgbClr val="F3F3F3"/>
              </a:solidFill>
              <a:latin typeface="Fira Sans Condensed Light"/>
              <a:ea typeface="Fira Sans Condensed Light"/>
              <a:cs typeface="Fira Sans Condensed Light"/>
              <a:sym typeface="Fira Sans Condensed Light"/>
            </a:endParaRPr>
          </a:p>
        </p:txBody>
      </p:sp>
      <p:sp>
        <p:nvSpPr>
          <p:cNvPr id="344" name="Google Shape;344;p31"/>
          <p:cNvSpPr txBox="1"/>
          <p:nvPr/>
        </p:nvSpPr>
        <p:spPr>
          <a:xfrm>
            <a:off x="6009925" y="3248675"/>
            <a:ext cx="23499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3F3F3"/>
                </a:solidFill>
                <a:latin typeface="Rajdhani"/>
                <a:ea typeface="Rajdhani"/>
                <a:cs typeface="Rajdhani"/>
                <a:sym typeface="Rajdhani"/>
              </a:rPr>
              <a:t>Possibile applicazione</a:t>
            </a:r>
            <a:endParaRPr b="1" sz="1800">
              <a:solidFill>
                <a:srgbClr val="F3F3F3"/>
              </a:solidFill>
              <a:latin typeface="Rajdhani"/>
              <a:ea typeface="Rajdhani"/>
              <a:cs typeface="Rajdhani"/>
              <a:sym typeface="Rajdhani"/>
            </a:endParaRPr>
          </a:p>
        </p:txBody>
      </p:sp>
      <p:pic>
        <p:nvPicPr>
          <p:cNvPr id="345" name="Google Shape;345;p31"/>
          <p:cNvPicPr preferRelativeResize="0"/>
          <p:nvPr/>
        </p:nvPicPr>
        <p:blipFill rotWithShape="1">
          <a:blip r:embed="rId4">
            <a:alphaModFix/>
          </a:blip>
          <a:srcRect b="0" l="0" r="58423" t="0"/>
          <a:stretch/>
        </p:blipFill>
        <p:spPr>
          <a:xfrm>
            <a:off x="6009925" y="1082544"/>
            <a:ext cx="2074800" cy="2079300"/>
          </a:xfrm>
          <a:prstGeom prst="ellipse">
            <a:avLst/>
          </a:prstGeom>
          <a:noFill/>
          <a:ln>
            <a:noFill/>
          </a:ln>
        </p:spPr>
      </p:pic>
      <p:grpSp>
        <p:nvGrpSpPr>
          <p:cNvPr id="346" name="Google Shape;346;p31"/>
          <p:cNvGrpSpPr/>
          <p:nvPr/>
        </p:nvGrpSpPr>
        <p:grpSpPr>
          <a:xfrm rot="-5400000">
            <a:off x="6225733" y="852619"/>
            <a:ext cx="1529276" cy="1529276"/>
            <a:chOff x="885403" y="1571142"/>
            <a:chExt cx="2598600" cy="2598600"/>
          </a:xfrm>
        </p:grpSpPr>
        <p:sp>
          <p:nvSpPr>
            <p:cNvPr id="347" name="Google Shape;347;p31"/>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1"/>
          <p:cNvSpPr txBox="1"/>
          <p:nvPr/>
        </p:nvSpPr>
        <p:spPr>
          <a:xfrm>
            <a:off x="3053425" y="4033475"/>
            <a:ext cx="2843700" cy="7254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rgbClr val="F3F3F3"/>
                </a:solidFill>
                <a:latin typeface="Fira Sans Condensed Light"/>
                <a:ea typeface="Fira Sans Condensed Light"/>
                <a:cs typeface="Fira Sans Condensed Light"/>
                <a:sym typeface="Fira Sans Condensed Light"/>
              </a:rPr>
              <a:t>Tobii Eye Tracker 5:</a:t>
            </a:r>
            <a:br>
              <a:rPr lang="en">
                <a:solidFill>
                  <a:srgbClr val="F3F3F3"/>
                </a:solidFill>
                <a:latin typeface="Fira Sans Condensed Light"/>
                <a:ea typeface="Fira Sans Condensed Light"/>
                <a:cs typeface="Fira Sans Condensed Light"/>
                <a:sym typeface="Fira Sans Condensed Light"/>
              </a:rPr>
            </a:br>
            <a:r>
              <a:rPr lang="en">
                <a:solidFill>
                  <a:schemeClr val="lt2"/>
                </a:solidFill>
                <a:latin typeface="Fira Sans Condensed Light"/>
                <a:ea typeface="Fira Sans Condensed Light"/>
                <a:cs typeface="Fira Sans Condensed Light"/>
                <a:sym typeface="Fira Sans Condensed Light"/>
              </a:rPr>
              <a:t>Prezzo di lancio: $200.00</a:t>
            </a:r>
            <a:br>
              <a:rPr lang="en">
                <a:solidFill>
                  <a:schemeClr val="lt2"/>
                </a:solidFill>
                <a:latin typeface="Fira Sans Condensed Light"/>
                <a:ea typeface="Fira Sans Condensed Light"/>
                <a:cs typeface="Fira Sans Condensed Light"/>
                <a:sym typeface="Fira Sans Condensed Light"/>
              </a:rPr>
            </a:br>
            <a:endParaRPr b="1">
              <a:solidFill>
                <a:srgbClr val="F3F3F3"/>
              </a:solidFill>
              <a:latin typeface="Fira Sans Condensed"/>
              <a:ea typeface="Fira Sans Condensed"/>
              <a:cs typeface="Fira Sans Condensed"/>
              <a:sym typeface="Fira Sans Condensed"/>
            </a:endParaRPr>
          </a:p>
        </p:txBody>
      </p:sp>
      <p:sp>
        <p:nvSpPr>
          <p:cNvPr id="351" name="Google Shape;351;p31"/>
          <p:cNvSpPr txBox="1"/>
          <p:nvPr/>
        </p:nvSpPr>
        <p:spPr>
          <a:xfrm>
            <a:off x="792250" y="3974075"/>
            <a:ext cx="20277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Tobii download .exe:</a:t>
            </a:r>
            <a:br>
              <a:rPr lang="en">
                <a:solidFill>
                  <a:srgbClr val="FFFFFF"/>
                </a:solidFill>
                <a:latin typeface="Fira Sans Condensed Light"/>
                <a:ea typeface="Fira Sans Condensed Light"/>
                <a:cs typeface="Fira Sans Condensed Light"/>
                <a:sym typeface="Fira Sans Condensed Light"/>
              </a:rPr>
            </a:br>
            <a:r>
              <a:rPr lang="en" u="sng">
                <a:solidFill>
                  <a:schemeClr val="hlink"/>
                </a:solidFill>
                <a:latin typeface="Fira Sans Condensed Light"/>
                <a:ea typeface="Fira Sans Condensed Light"/>
                <a:cs typeface="Fira Sans Condensed Light"/>
                <a:sym typeface="Fira Sans Condensed Light"/>
                <a:hlinkClick r:id="rId5"/>
              </a:rPr>
              <a:t>https://gaming.tobii.com/getstarted/</a:t>
            </a:r>
            <a:endParaRPr>
              <a:solidFill>
                <a:srgbClr val="FFFFFF"/>
              </a:solidFill>
              <a:latin typeface="Fira Sans Condensed Light"/>
              <a:ea typeface="Fira Sans Condensed Light"/>
              <a:cs typeface="Fira Sans Condensed Light"/>
              <a:sym typeface="Fira Sans Condensed Light"/>
            </a:endParaRPr>
          </a:p>
        </p:txBody>
      </p:sp>
      <p:pic>
        <p:nvPicPr>
          <p:cNvPr descr="Tobii Gaming | Powerful Eye Tracking for PC Games" id="352" name="Google Shape;352;p31"/>
          <p:cNvPicPr preferRelativeResize="0"/>
          <p:nvPr/>
        </p:nvPicPr>
        <p:blipFill>
          <a:blip r:embed="rId6">
            <a:alphaModFix/>
          </a:blip>
          <a:stretch>
            <a:fillRect/>
          </a:stretch>
        </p:blipFill>
        <p:spPr>
          <a:xfrm>
            <a:off x="2334775" y="2427475"/>
            <a:ext cx="3675149" cy="1653825"/>
          </a:xfrm>
          <a:prstGeom prst="rect">
            <a:avLst/>
          </a:prstGeom>
          <a:noFill/>
          <a:ln>
            <a:noFill/>
          </a:ln>
        </p:spPr>
      </p:pic>
      <p:sp>
        <p:nvSpPr>
          <p:cNvPr id="353" name="Google Shape;353;p31">
            <a:hlinkClick action="ppaction://hlinksldjump" r:id="rId7"/>
          </p:cNvPr>
          <p:cNvSpPr/>
          <p:nvPr/>
        </p:nvSpPr>
        <p:spPr>
          <a:xfrm flipH="1">
            <a:off x="8713455" y="311527"/>
            <a:ext cx="198300" cy="198300"/>
          </a:xfrm>
          <a:prstGeom prst="curvedRightArrow">
            <a:avLst>
              <a:gd fmla="val 25000" name="adj1"/>
              <a:gd fmla="val 50000" name="adj2"/>
              <a:gd fmla="val 25000" name="adj3"/>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FONTI E MENZIONI</a:t>
            </a:r>
            <a:endParaRPr/>
          </a:p>
        </p:txBody>
      </p:sp>
      <p:sp>
        <p:nvSpPr>
          <p:cNvPr id="359" name="Google Shape;359;p32"/>
          <p:cNvSpPr txBox="1"/>
          <p:nvPr>
            <p:ph idx="4294967295" type="subTitle"/>
          </p:nvPr>
        </p:nvSpPr>
        <p:spPr>
          <a:xfrm>
            <a:off x="860625" y="2337500"/>
            <a:ext cx="2208600" cy="7014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400" u="sng">
                <a:solidFill>
                  <a:schemeClr val="hlink"/>
                </a:solidFill>
                <a:hlinkClick r:id="rId4"/>
              </a:rPr>
              <a:t>https://azure.microsoft.com/it-it/services/kinect-dk/</a:t>
            </a:r>
            <a:endParaRPr sz="1400"/>
          </a:p>
        </p:txBody>
      </p:sp>
      <p:sp>
        <p:nvSpPr>
          <p:cNvPr id="360" name="Google Shape;360;p32"/>
          <p:cNvSpPr txBox="1"/>
          <p:nvPr>
            <p:ph idx="4294967295" type="subTitle"/>
          </p:nvPr>
        </p:nvSpPr>
        <p:spPr>
          <a:xfrm>
            <a:off x="6074975" y="1773350"/>
            <a:ext cx="27930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u="sng">
                <a:solidFill>
                  <a:schemeClr val="hlink"/>
                </a:solidFill>
                <a:hlinkClick r:id="rId5"/>
              </a:rPr>
              <a:t>https://www.microsoft.com/en-us/research/project/touchless-interaction-in-medical-imaging/</a:t>
            </a:r>
            <a:endParaRPr sz="1400"/>
          </a:p>
        </p:txBody>
      </p:sp>
      <p:sp>
        <p:nvSpPr>
          <p:cNvPr id="361" name="Google Shape;361;p32"/>
          <p:cNvSpPr txBox="1"/>
          <p:nvPr>
            <p:ph idx="4294967295" type="subTitle"/>
          </p:nvPr>
        </p:nvSpPr>
        <p:spPr>
          <a:xfrm>
            <a:off x="6074974" y="3640238"/>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u="sng">
                <a:solidFill>
                  <a:schemeClr val="hlink"/>
                </a:solidFill>
                <a:hlinkClick r:id="rId6"/>
              </a:rPr>
              <a:t>https://www.ultraleap.com/product/leap-motion-contr</a:t>
            </a:r>
            <a:r>
              <a:rPr lang="en" sz="1400" u="sng">
                <a:solidFill>
                  <a:schemeClr val="hlink"/>
                </a:solidFill>
                <a:hlinkClick r:id="rId7"/>
              </a:rPr>
              <a:t>oller/</a:t>
            </a:r>
            <a:endParaRPr sz="1400"/>
          </a:p>
        </p:txBody>
      </p:sp>
      <p:cxnSp>
        <p:nvCxnSpPr>
          <p:cNvPr id="362" name="Google Shape;362;p32"/>
          <p:cNvCxnSpPr/>
          <p:nvPr/>
        </p:nvCxnSpPr>
        <p:spPr>
          <a:xfrm flipH="1">
            <a:off x="5172575" y="2047850"/>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363" name="Google Shape;363;p32"/>
          <p:cNvCxnSpPr/>
          <p:nvPr/>
        </p:nvCxnSpPr>
        <p:spPr>
          <a:xfrm rot="10800000">
            <a:off x="4700074" y="3075338"/>
            <a:ext cx="1374900" cy="8394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364" name="Google Shape;364;p32"/>
          <p:cNvCxnSpPr>
            <a:stCxn id="359" idx="3"/>
          </p:cNvCxnSpPr>
          <p:nvPr/>
        </p:nvCxnSpPr>
        <p:spPr>
          <a:xfrm>
            <a:off x="3069225" y="2688200"/>
            <a:ext cx="841800" cy="0"/>
          </a:xfrm>
          <a:prstGeom prst="straightConnector1">
            <a:avLst/>
          </a:prstGeom>
          <a:noFill/>
          <a:ln cap="flat" cmpd="sng" w="19050">
            <a:solidFill>
              <a:srgbClr val="F3F3F3"/>
            </a:solidFill>
            <a:prstDash val="solid"/>
            <a:round/>
            <a:headEnd len="med" w="med" type="oval"/>
            <a:tailEnd len="med" w="med" type="none"/>
          </a:ln>
        </p:spPr>
      </p:cxnSp>
      <p:sp>
        <p:nvSpPr>
          <p:cNvPr id="365" name="Google Shape;365;p32"/>
          <p:cNvSpPr txBox="1"/>
          <p:nvPr>
            <p:ph idx="4294967295" type="subTitle"/>
          </p:nvPr>
        </p:nvSpPr>
        <p:spPr>
          <a:xfrm>
            <a:off x="860625" y="1968536"/>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AZURE KINECT DK </a:t>
            </a:r>
            <a:endParaRPr b="1" sz="1600">
              <a:latin typeface="Rajdhani"/>
              <a:ea typeface="Rajdhani"/>
              <a:cs typeface="Rajdhani"/>
              <a:sym typeface="Rajdhani"/>
            </a:endParaRPr>
          </a:p>
        </p:txBody>
      </p:sp>
      <p:sp>
        <p:nvSpPr>
          <p:cNvPr id="366" name="Google Shape;366;p32"/>
          <p:cNvSpPr txBox="1"/>
          <p:nvPr>
            <p:ph idx="4294967295" type="subTitle"/>
          </p:nvPr>
        </p:nvSpPr>
        <p:spPr>
          <a:xfrm>
            <a:off x="6074975" y="1102250"/>
            <a:ext cx="2752800" cy="9456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TOUCHLESS INTERACTION IN MEDICAL IMAGING (ARTICOLO)</a:t>
            </a:r>
            <a:endParaRPr b="1" sz="1600">
              <a:latin typeface="Rajdhani"/>
              <a:ea typeface="Rajdhani"/>
              <a:cs typeface="Rajdhani"/>
              <a:sym typeface="Rajdhani"/>
            </a:endParaRPr>
          </a:p>
        </p:txBody>
      </p:sp>
      <p:sp>
        <p:nvSpPr>
          <p:cNvPr id="367" name="Google Shape;367;p32"/>
          <p:cNvSpPr txBox="1"/>
          <p:nvPr>
            <p:ph idx="4294967295" type="subTitle"/>
          </p:nvPr>
        </p:nvSpPr>
        <p:spPr>
          <a:xfrm>
            <a:off x="6074975" y="2966050"/>
            <a:ext cx="27528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HOME PAGE LEAP MOTION CONTROLLER </a:t>
            </a:r>
            <a:endParaRPr b="1" sz="1600">
              <a:latin typeface="Rajdhani"/>
              <a:ea typeface="Rajdhani"/>
              <a:cs typeface="Rajdhani"/>
              <a:sym typeface="Rajdhani"/>
            </a:endParaRPr>
          </a:p>
        </p:txBody>
      </p:sp>
      <p:grpSp>
        <p:nvGrpSpPr>
          <p:cNvPr id="368" name="Google Shape;368;p32"/>
          <p:cNvGrpSpPr/>
          <p:nvPr/>
        </p:nvGrpSpPr>
        <p:grpSpPr>
          <a:xfrm>
            <a:off x="3466895" y="1903046"/>
            <a:ext cx="2210395" cy="2090466"/>
            <a:chOff x="1040275" y="238125"/>
            <a:chExt cx="5538450" cy="5237950"/>
          </a:xfrm>
        </p:grpSpPr>
        <p:sp>
          <p:nvSpPr>
            <p:cNvPr id="369" name="Google Shape;369;p32"/>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33"/>
          <p:cNvSpPr txBox="1"/>
          <p:nvPr>
            <p:ph type="title"/>
          </p:nvPr>
        </p:nvSpPr>
        <p:spPr>
          <a:xfrm>
            <a:off x="1914750" y="1418700"/>
            <a:ext cx="53145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Grazie per l’attenzione!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1587900" y="1165400"/>
            <a:ext cx="2645700" cy="70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action="ppaction://hlinksldjump" r:id="rId4"/>
              </a:rPr>
              <a:t>Touchless Interaction in Medical Imaging</a:t>
            </a:r>
            <a:endParaRPr/>
          </a:p>
        </p:txBody>
      </p:sp>
      <p:sp>
        <p:nvSpPr>
          <p:cNvPr id="107" name="Google Shape;107;p23"/>
          <p:cNvSpPr txBox="1"/>
          <p:nvPr>
            <p:ph idx="1" type="subTitle"/>
          </p:nvPr>
        </p:nvSpPr>
        <p:spPr>
          <a:xfrm>
            <a:off x="1587912" y="2008175"/>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200"/>
              <a:t>p</a:t>
            </a:r>
            <a:r>
              <a:rPr lang="en" sz="1200"/>
              <a:t>rogetto utilizzato in ambito medico con hardware associato e librerie .NET Core.</a:t>
            </a:r>
            <a:endParaRPr sz="1200"/>
          </a:p>
        </p:txBody>
      </p:sp>
      <p:sp>
        <p:nvSpPr>
          <p:cNvPr id="108" name="Google Shape;108;p23"/>
          <p:cNvSpPr txBox="1"/>
          <p:nvPr>
            <p:ph idx="2" type="title"/>
          </p:nvPr>
        </p:nvSpPr>
        <p:spPr>
          <a:xfrm>
            <a:off x="4985150" y="118017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action="ppaction://hlinksldjump" r:id="rId5"/>
              </a:rPr>
              <a:t>OpenCV</a:t>
            </a:r>
            <a:endParaRPr/>
          </a:p>
        </p:txBody>
      </p:sp>
      <p:sp>
        <p:nvSpPr>
          <p:cNvPr id="109" name="Google Shape;109;p23"/>
          <p:cNvSpPr txBox="1"/>
          <p:nvPr>
            <p:ph idx="3" type="subTitle"/>
          </p:nvPr>
        </p:nvSpPr>
        <p:spPr>
          <a:xfrm>
            <a:off x="4985150" y="150715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libreria per la computer vision.</a:t>
            </a:r>
            <a:endParaRPr/>
          </a:p>
        </p:txBody>
      </p:sp>
      <p:sp>
        <p:nvSpPr>
          <p:cNvPr id="110" name="Google Shape;110;p23"/>
          <p:cNvSpPr txBox="1"/>
          <p:nvPr>
            <p:ph idx="4" type="title"/>
          </p:nvPr>
        </p:nvSpPr>
        <p:spPr>
          <a:xfrm>
            <a:off x="2768313" y="31060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action="ppaction://hlinksldjump" r:id="rId6"/>
              </a:rPr>
              <a:t>Soluzioni proposte da noi</a:t>
            </a:r>
            <a:r>
              <a:rPr lang="en"/>
              <a:t> </a:t>
            </a:r>
            <a:endParaRPr/>
          </a:p>
        </p:txBody>
      </p:sp>
      <p:sp>
        <p:nvSpPr>
          <p:cNvPr id="111" name="Google Shape;111;p23"/>
          <p:cNvSpPr txBox="1"/>
          <p:nvPr>
            <p:ph idx="5" type="subTitle"/>
          </p:nvPr>
        </p:nvSpPr>
        <p:spPr>
          <a:xfrm>
            <a:off x="2768312" y="358540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con utilizzo di altri componenti hardware.</a:t>
            </a:r>
            <a:endParaRPr/>
          </a:p>
        </p:txBody>
      </p:sp>
      <p:sp>
        <p:nvSpPr>
          <p:cNvPr id="112" name="Google Shape;112;p23"/>
          <p:cNvSpPr txBox="1"/>
          <p:nvPr>
            <p:ph idx="6" type="title"/>
          </p:nvPr>
        </p:nvSpPr>
        <p:spPr>
          <a:xfrm>
            <a:off x="6132750" y="3281982"/>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linkClick action="ppaction://hlinksldjump" r:id="rId7"/>
              </a:rPr>
              <a:t>Fonti e menzioni</a:t>
            </a:r>
            <a:endParaRPr/>
          </a:p>
        </p:txBody>
      </p:sp>
      <p:sp>
        <p:nvSpPr>
          <p:cNvPr id="113" name="Google Shape;113;p23"/>
          <p:cNvSpPr txBox="1"/>
          <p:nvPr>
            <p:ph idx="8" type="title"/>
          </p:nvPr>
        </p:nvSpPr>
        <p:spPr>
          <a:xfrm>
            <a:off x="1971712" y="32819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00"/>
                </a:solidFill>
              </a:rPr>
              <a:t>3</a:t>
            </a:r>
            <a:endParaRPr>
              <a:solidFill>
                <a:srgbClr val="FFFF00"/>
              </a:solidFill>
            </a:endParaRPr>
          </a:p>
        </p:txBody>
      </p:sp>
      <p:sp>
        <p:nvSpPr>
          <p:cNvPr id="114" name="Google Shape;114;p23"/>
          <p:cNvSpPr txBox="1"/>
          <p:nvPr>
            <p:ph idx="9" type="title"/>
          </p:nvPr>
        </p:nvSpPr>
        <p:spPr>
          <a:xfrm>
            <a:off x="791737" y="14552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1</a:t>
            </a:r>
            <a:endParaRPr>
              <a:solidFill>
                <a:srgbClr val="FF0000"/>
              </a:solidFill>
            </a:endParaRPr>
          </a:p>
        </p:txBody>
      </p:sp>
      <p:sp>
        <p:nvSpPr>
          <p:cNvPr id="115" name="Google Shape;115;p23"/>
          <p:cNvSpPr txBox="1"/>
          <p:nvPr>
            <p:ph idx="13" type="title"/>
          </p:nvPr>
        </p:nvSpPr>
        <p:spPr>
          <a:xfrm>
            <a:off x="5424250" y="3281982"/>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FF00"/>
                </a:solidFill>
              </a:rPr>
              <a:t>4</a:t>
            </a:r>
            <a:endParaRPr>
              <a:solidFill>
                <a:srgbClr val="00FF00"/>
              </a:solidFill>
            </a:endParaRPr>
          </a:p>
        </p:txBody>
      </p:sp>
      <p:sp>
        <p:nvSpPr>
          <p:cNvPr id="116" name="Google Shape;116;p23"/>
          <p:cNvSpPr txBox="1"/>
          <p:nvPr>
            <p:ph idx="14" type="title"/>
          </p:nvPr>
        </p:nvSpPr>
        <p:spPr>
          <a:xfrm>
            <a:off x="4188575" y="144412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9900"/>
                </a:solidFill>
              </a:rPr>
              <a:t>2</a:t>
            </a:r>
            <a:endParaRPr>
              <a:solidFill>
                <a:srgbClr val="FF9900"/>
              </a:solidFill>
            </a:endParaRPr>
          </a:p>
        </p:txBody>
      </p:sp>
      <p:cxnSp>
        <p:nvCxnSpPr>
          <p:cNvPr id="117" name="Google Shape;117;p23"/>
          <p:cNvCxnSpPr/>
          <p:nvPr/>
        </p:nvCxnSpPr>
        <p:spPr>
          <a:xfrm>
            <a:off x="2635538" y="3106050"/>
            <a:ext cx="0" cy="871500"/>
          </a:xfrm>
          <a:prstGeom prst="straightConnector1">
            <a:avLst/>
          </a:prstGeom>
          <a:noFill/>
          <a:ln cap="flat" cmpd="sng" w="19050">
            <a:solidFill>
              <a:srgbClr val="F3F3F3"/>
            </a:solidFill>
            <a:prstDash val="solid"/>
            <a:round/>
            <a:headEnd len="med" w="med" type="oval"/>
            <a:tailEnd len="med" w="med" type="oval"/>
          </a:ln>
        </p:spPr>
      </p:cxnSp>
      <p:cxnSp>
        <p:nvCxnSpPr>
          <p:cNvPr id="118" name="Google Shape;118;p23"/>
          <p:cNvCxnSpPr/>
          <p:nvPr/>
        </p:nvCxnSpPr>
        <p:spPr>
          <a:xfrm>
            <a:off x="4864850" y="1345141"/>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9" name="Google Shape;119;p23"/>
          <p:cNvCxnSpPr/>
          <p:nvPr/>
        </p:nvCxnSpPr>
        <p:spPr>
          <a:xfrm>
            <a:off x="6078500" y="3237865"/>
            <a:ext cx="0" cy="509700"/>
          </a:xfrm>
          <a:prstGeom prst="straightConnector1">
            <a:avLst/>
          </a:prstGeom>
          <a:noFill/>
          <a:ln cap="flat" cmpd="sng" w="19050">
            <a:solidFill>
              <a:srgbClr val="F3F3F3"/>
            </a:solidFill>
            <a:prstDash val="solid"/>
            <a:round/>
            <a:headEnd len="med" w="med" type="oval"/>
            <a:tailEnd len="med" w="med" type="oval"/>
          </a:ln>
        </p:spPr>
      </p:cxnSp>
      <p:cxnSp>
        <p:nvCxnSpPr>
          <p:cNvPr id="120" name="Google Shape;120;p23"/>
          <p:cNvCxnSpPr/>
          <p:nvPr/>
        </p:nvCxnSpPr>
        <p:spPr>
          <a:xfrm>
            <a:off x="1456750" y="1165400"/>
            <a:ext cx="0" cy="1152600"/>
          </a:xfrm>
          <a:prstGeom prst="straightConnector1">
            <a:avLst/>
          </a:prstGeom>
          <a:noFill/>
          <a:ln cap="flat" cmpd="sng" w="19050">
            <a:solidFill>
              <a:srgbClr val="F3F3F3"/>
            </a:solidFill>
            <a:prstDash val="solid"/>
            <a:round/>
            <a:headEnd len="med" w="med" type="oval"/>
            <a:tailEnd len="med" w="med" type="oval"/>
          </a:ln>
        </p:spPr>
      </p:cxnSp>
      <p:sp>
        <p:nvSpPr>
          <p:cNvPr id="121" name="Google Shape;121;p23"/>
          <p:cNvSpPr txBox="1"/>
          <p:nvPr>
            <p:ph type="title"/>
          </p:nvPr>
        </p:nvSpPr>
        <p:spPr>
          <a:xfrm>
            <a:off x="720000" y="21137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STRUTTURA DELLA PRESENTAZIONE</a:t>
            </a:r>
            <a:endParaRPr sz="30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TOUCHLESS INTERACTION IN MEDICAL IMAGING</a:t>
            </a:r>
            <a:endParaRPr sz="3000">
              <a:solidFill>
                <a:srgbClr val="F3F3F3"/>
              </a:solidFill>
            </a:endParaRPr>
          </a:p>
        </p:txBody>
      </p:sp>
      <p:pic>
        <p:nvPicPr>
          <p:cNvPr descr="In the surgical theatre, vascular surgeons are reliant on live fluoroscopy images to guide them in inserting stents in the aorta and its major branches, yet currently, because they are scrubbed up, they rely on other people to manipulate the data. Kinect technology presents some real opportunities to allow for touchless interaction. By working with surgeons at St. ThomasΓÇÖ hospital, researchers in the Imaging Sciences and Biomedical Engineering department at KingΓÇÖs College London, and the School of Computing &amp;amp; Communications at Lancaster University, we have developed a system for manipulating 3D vascular renderings. This demonstration is just the start of the system we are developing with guidance from the surgeons." id="127" name="Google Shape;127;p24" title="Touchless Interaction in Surgery">
            <a:hlinkClick r:id="rId4"/>
          </p:cNvPr>
          <p:cNvPicPr preferRelativeResize="0"/>
          <p:nvPr/>
        </p:nvPicPr>
        <p:blipFill>
          <a:blip r:embed="rId5">
            <a:alphaModFix/>
          </a:blip>
          <a:stretch>
            <a:fillRect/>
          </a:stretch>
        </p:blipFill>
        <p:spPr>
          <a:xfrm>
            <a:off x="4560800" y="1420875"/>
            <a:ext cx="4234000" cy="3175500"/>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nvSpPr>
        <p:spPr>
          <a:xfrm>
            <a:off x="720000" y="1757925"/>
            <a:ext cx="3103200" cy="25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Questo progetto Microsoft ricerca l’utilizzo di nuove tecnologie </a:t>
            </a:r>
            <a:r>
              <a:rPr b="1" lang="en" sz="1500">
                <a:solidFill>
                  <a:srgbClr val="FFFFFF"/>
                </a:solidFill>
                <a:latin typeface="Fira Sans Condensed"/>
                <a:ea typeface="Fira Sans Condensed"/>
                <a:cs typeface="Fira Sans Condensed"/>
                <a:sym typeface="Fira Sans Condensed"/>
              </a:rPr>
              <a:t>touchless </a:t>
            </a:r>
            <a:r>
              <a:rPr lang="en" sz="1500">
                <a:solidFill>
                  <a:srgbClr val="FFFFFF"/>
                </a:solidFill>
                <a:latin typeface="Fira Sans Condensed Light"/>
                <a:ea typeface="Fira Sans Condensed Light"/>
                <a:cs typeface="Fira Sans Condensed Light"/>
                <a:sym typeface="Fira Sans Condensed Light"/>
              </a:rPr>
              <a:t>in ambito medico.</a:t>
            </a:r>
            <a:br>
              <a:rPr lang="en" sz="1500">
                <a:solidFill>
                  <a:srgbClr val="FFFFFF"/>
                </a:solidFill>
                <a:latin typeface="Fira Sans Condensed Light"/>
                <a:ea typeface="Fira Sans Condensed Light"/>
                <a:cs typeface="Fira Sans Condensed Light"/>
                <a:sym typeface="Fira Sans Condensed Light"/>
              </a:rPr>
            </a:br>
            <a:r>
              <a:rPr lang="en" sz="1500">
                <a:solidFill>
                  <a:srgbClr val="FFFFFF"/>
                </a:solidFill>
                <a:latin typeface="Fira Sans Condensed Light"/>
                <a:ea typeface="Fira Sans Condensed Light"/>
                <a:cs typeface="Fira Sans Condensed Light"/>
                <a:sym typeface="Fira Sans Condensed Light"/>
              </a:rPr>
              <a:t>Ha l’obiettivo di permettere l’interazione senza contatto fisico con le immagini della sala operatoria grazie a un </a:t>
            </a:r>
            <a:r>
              <a:rPr b="1" lang="en" sz="1500">
                <a:solidFill>
                  <a:srgbClr val="FFFFFF"/>
                </a:solidFill>
                <a:latin typeface="Fira Sans Condensed"/>
                <a:ea typeface="Fira Sans Condensed"/>
                <a:cs typeface="Fira Sans Condensed"/>
                <a:sym typeface="Fira Sans Condensed"/>
              </a:rPr>
              <a:t>algoritmo </a:t>
            </a:r>
            <a:r>
              <a:rPr lang="en" sz="1500">
                <a:solidFill>
                  <a:srgbClr val="FFFFFF"/>
                </a:solidFill>
                <a:latin typeface="Fira Sans Condensed Light"/>
                <a:ea typeface="Fira Sans Condensed Light"/>
                <a:cs typeface="Fira Sans Condensed Light"/>
                <a:sym typeface="Fira Sans Condensed Light"/>
              </a:rPr>
              <a:t>di </a:t>
            </a:r>
            <a:r>
              <a:rPr b="1" lang="en" sz="1500">
                <a:solidFill>
                  <a:srgbClr val="FFFFFF"/>
                </a:solidFill>
                <a:latin typeface="Fira Sans Condensed"/>
                <a:ea typeface="Fira Sans Condensed"/>
                <a:cs typeface="Fira Sans Condensed"/>
                <a:sym typeface="Fira Sans Condensed"/>
              </a:rPr>
              <a:t>riconoscimento gestuale</a:t>
            </a:r>
            <a:r>
              <a:rPr lang="en" sz="1500">
                <a:solidFill>
                  <a:srgbClr val="FFFFFF"/>
                </a:solidFill>
                <a:latin typeface="Fira Sans Condensed Light"/>
                <a:ea typeface="Fira Sans Condensed Light"/>
                <a:cs typeface="Fira Sans Condensed Light"/>
                <a:sym typeface="Fira Sans Condensed Light"/>
              </a:rPr>
              <a:t> della telecamera.</a:t>
            </a:r>
            <a:endParaRPr sz="15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5"/>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AZURE KINECT DK</a:t>
            </a:r>
            <a:endParaRPr/>
          </a:p>
        </p:txBody>
      </p:sp>
      <p:sp>
        <p:nvSpPr>
          <p:cNvPr id="134" name="Google Shape;134;p25"/>
          <p:cNvSpPr txBox="1"/>
          <p:nvPr>
            <p:ph idx="1" type="subTitle"/>
          </p:nvPr>
        </p:nvSpPr>
        <p:spPr>
          <a:xfrm>
            <a:off x="2511663" y="466775"/>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Microsoft </a:t>
            </a:r>
            <a:r>
              <a:rPr lang="en"/>
              <a:t>Azure Kinect è un kit per sviluppatori per l'</a:t>
            </a:r>
            <a:r>
              <a:rPr b="1" lang="en">
                <a:latin typeface="Fira Sans Condensed"/>
                <a:ea typeface="Fira Sans Condensed"/>
                <a:cs typeface="Fira Sans Condensed"/>
                <a:sym typeface="Fira Sans Condensed"/>
              </a:rPr>
              <a:t>elaborazione spaziale</a:t>
            </a:r>
            <a:r>
              <a:rPr lang="en"/>
              <a:t>, con modelli avanzati per </a:t>
            </a:r>
            <a:r>
              <a:rPr b="1" lang="en">
                <a:latin typeface="Fira Sans Condensed"/>
                <a:ea typeface="Fira Sans Condensed"/>
                <a:cs typeface="Fira Sans Condensed"/>
                <a:sym typeface="Fira Sans Condensed"/>
              </a:rPr>
              <a:t>visione artificiale</a:t>
            </a:r>
            <a:r>
              <a:rPr lang="en"/>
              <a:t>, riconoscimento vocale e sensori di </a:t>
            </a:r>
            <a:r>
              <a:rPr b="1" lang="en">
                <a:latin typeface="Fira Sans Condensed"/>
                <a:ea typeface="Fira Sans Condensed"/>
                <a:cs typeface="Fira Sans Condensed"/>
                <a:sym typeface="Fira Sans Condensed"/>
              </a:rPr>
              <a:t>intelligenza artificiale</a:t>
            </a:r>
            <a:r>
              <a:rPr lang="en"/>
              <a:t> avanzati e una vasta gamma di SDK avanzati che possono essere connessi a servizi cognitivi di Azure.</a:t>
            </a:r>
            <a:endParaRPr>
              <a:solidFill>
                <a:schemeClr val="lt2"/>
              </a:solidFill>
            </a:endParaRPr>
          </a:p>
          <a:p>
            <a:pPr indent="0" lvl="0" marL="0" rtl="0" algn="r">
              <a:spcBef>
                <a:spcPts val="0"/>
              </a:spcBef>
              <a:spcAft>
                <a:spcPts val="0"/>
              </a:spcAft>
              <a:buNone/>
            </a:pPr>
            <a:r>
              <a:rPr lang="en">
                <a:solidFill>
                  <a:schemeClr val="lt2"/>
                </a:solidFill>
              </a:rPr>
              <a:t> </a:t>
            </a:r>
            <a:endParaRPr>
              <a:solidFill>
                <a:schemeClr val="lt2"/>
              </a:solidFill>
            </a:endParaRPr>
          </a:p>
        </p:txBody>
      </p:sp>
      <p:cxnSp>
        <p:nvCxnSpPr>
          <p:cNvPr id="135" name="Google Shape;135;p25"/>
          <p:cNvCxnSpPr/>
          <p:nvPr/>
        </p:nvCxnSpPr>
        <p:spPr>
          <a:xfrm>
            <a:off x="6384150" y="890850"/>
            <a:ext cx="0" cy="3361800"/>
          </a:xfrm>
          <a:prstGeom prst="straightConnector1">
            <a:avLst/>
          </a:prstGeom>
          <a:noFill/>
          <a:ln cap="flat" cmpd="sng" w="19050">
            <a:solidFill>
              <a:srgbClr val="F3F3F3"/>
            </a:solidFill>
            <a:prstDash val="solid"/>
            <a:round/>
            <a:headEnd len="med" w="med" type="oval"/>
            <a:tailEnd len="med" w="med" type="oval"/>
          </a:ln>
        </p:spPr>
      </p:cxnSp>
      <p:pic>
        <p:nvPicPr>
          <p:cNvPr id="136" name="Google Shape;136;p25"/>
          <p:cNvPicPr preferRelativeResize="0"/>
          <p:nvPr/>
        </p:nvPicPr>
        <p:blipFill>
          <a:blip r:embed="rId4">
            <a:alphaModFix/>
          </a:blip>
          <a:stretch>
            <a:fillRect/>
          </a:stretch>
        </p:blipFill>
        <p:spPr>
          <a:xfrm>
            <a:off x="640775" y="1862650"/>
            <a:ext cx="3117700" cy="3117700"/>
          </a:xfrm>
          <a:prstGeom prst="rect">
            <a:avLst/>
          </a:prstGeom>
          <a:noFill/>
          <a:ln>
            <a:noFill/>
          </a:ln>
        </p:spPr>
      </p:pic>
      <p:sp>
        <p:nvSpPr>
          <p:cNvPr id="137" name="Google Shape;137;p25"/>
          <p:cNvSpPr txBox="1"/>
          <p:nvPr/>
        </p:nvSpPr>
        <p:spPr>
          <a:xfrm>
            <a:off x="2879475" y="3648775"/>
            <a:ext cx="3000000" cy="63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Prezzo di lancio: $399.00</a:t>
            </a:r>
            <a:endParaRPr>
              <a:solidFill>
                <a:schemeClr val="lt2"/>
              </a:solidFill>
              <a:latin typeface="Fira Sans Condensed Light"/>
              <a:ea typeface="Fira Sans Condensed Light"/>
              <a:cs typeface="Fira Sans Condensed Light"/>
              <a:sym typeface="Fira Sans Condensed Light"/>
            </a:endParaRPr>
          </a:p>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Data di rilascio: Marzo 2020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6"/>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LIBRERIE E SDK</a:t>
            </a:r>
            <a:endParaRPr sz="3000">
              <a:solidFill>
                <a:srgbClr val="F3F3F3"/>
              </a:solidFill>
            </a:endParaRPr>
          </a:p>
        </p:txBody>
      </p:sp>
      <p:sp>
        <p:nvSpPr>
          <p:cNvPr id="143" name="Google Shape;143;p26"/>
          <p:cNvSpPr txBox="1"/>
          <p:nvPr>
            <p:ph idx="1" type="subTitle"/>
          </p:nvPr>
        </p:nvSpPr>
        <p:spPr>
          <a:xfrm>
            <a:off x="770850" y="1767000"/>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Microsoft Research Volume Rendering SDK</a:t>
            </a:r>
            <a:br>
              <a:rPr lang="en"/>
            </a:br>
            <a:r>
              <a:rPr lang="en"/>
              <a:t>(utilizzabile anche da .NET tramite RCW su Windows 7-8-10)</a:t>
            </a:r>
            <a:endParaRPr>
              <a:solidFill>
                <a:srgbClr val="F3F3F3"/>
              </a:solidFill>
            </a:endParaRPr>
          </a:p>
        </p:txBody>
      </p:sp>
      <p:sp>
        <p:nvSpPr>
          <p:cNvPr id="144" name="Google Shape;144;p26"/>
          <p:cNvSpPr txBox="1"/>
          <p:nvPr>
            <p:ph idx="3" type="subTitle"/>
          </p:nvPr>
        </p:nvSpPr>
        <p:spPr>
          <a:xfrm>
            <a:off x="3541662" y="1569250"/>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Azure Kinect Body Tracking SDK</a:t>
            </a:r>
            <a:br>
              <a:rPr lang="en"/>
            </a:br>
            <a:r>
              <a:rPr lang="en"/>
              <a:t>(</a:t>
            </a:r>
            <a:r>
              <a:rPr lang="en">
                <a:solidFill>
                  <a:schemeClr val="lt2"/>
                </a:solidFill>
              </a:rPr>
              <a:t>Windows 7-8-10</a:t>
            </a:r>
            <a:r>
              <a:rPr lang="en"/>
              <a:t>)</a:t>
            </a:r>
            <a:endParaRPr>
              <a:solidFill>
                <a:srgbClr val="F3F3F3"/>
              </a:solidFill>
            </a:endParaRPr>
          </a:p>
        </p:txBody>
      </p:sp>
      <p:sp>
        <p:nvSpPr>
          <p:cNvPr id="145" name="Google Shape;145;p26"/>
          <p:cNvSpPr txBox="1"/>
          <p:nvPr>
            <p:ph type="title"/>
          </p:nvPr>
        </p:nvSpPr>
        <p:spPr>
          <a:xfrm>
            <a:off x="720000" y="3728525"/>
            <a:ext cx="21534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u="sng">
                <a:solidFill>
                  <a:schemeClr val="hlink"/>
                </a:solidFill>
                <a:hlinkClick r:id="rId4"/>
              </a:rPr>
              <a:t>https://www.microsoft.com/en-us/download/details.aspx?id=52469</a:t>
            </a:r>
            <a:endParaRPr sz="1400"/>
          </a:p>
        </p:txBody>
      </p:sp>
      <p:sp>
        <p:nvSpPr>
          <p:cNvPr id="146" name="Google Shape;146;p26"/>
          <p:cNvSpPr txBox="1"/>
          <p:nvPr>
            <p:ph idx="5" type="title"/>
          </p:nvPr>
        </p:nvSpPr>
        <p:spPr>
          <a:xfrm>
            <a:off x="3801912" y="3642675"/>
            <a:ext cx="1539300" cy="689100"/>
          </a:xfrm>
          <a:prstGeom prst="rect">
            <a:avLst/>
          </a:prstGeom>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400" u="sng">
                <a:solidFill>
                  <a:schemeClr val="hlink"/>
                </a:solidFill>
                <a:hlinkClick r:id="rId5"/>
              </a:rPr>
              <a:t>https://microsoft.github.io/Azure-Kinect-Body-Tracking/release/1.x.x/index.html</a:t>
            </a:r>
            <a:endParaRPr sz="1400"/>
          </a:p>
        </p:txBody>
      </p:sp>
      <p:cxnSp>
        <p:nvCxnSpPr>
          <p:cNvPr id="147" name="Google Shape;147;p26"/>
          <p:cNvCxnSpPr>
            <a:stCxn id="143" idx="2"/>
          </p:cNvCxnSpPr>
          <p:nvPr/>
        </p:nvCxnSpPr>
        <p:spPr>
          <a:xfrm flipH="1">
            <a:off x="1800300" y="2739000"/>
            <a:ext cx="900" cy="895200"/>
          </a:xfrm>
          <a:prstGeom prst="straightConnector1">
            <a:avLst/>
          </a:prstGeom>
          <a:noFill/>
          <a:ln cap="flat" cmpd="sng" w="19050">
            <a:solidFill>
              <a:srgbClr val="F3F3F3"/>
            </a:solidFill>
            <a:prstDash val="solid"/>
            <a:round/>
            <a:headEnd len="med" w="med" type="oval"/>
            <a:tailEnd len="med" w="med" type="oval"/>
          </a:ln>
        </p:spPr>
      </p:cxnSp>
      <p:sp>
        <p:nvSpPr>
          <p:cNvPr id="148" name="Google Shape;148;p26"/>
          <p:cNvSpPr txBox="1"/>
          <p:nvPr>
            <p:ph idx="3" type="subTitle"/>
          </p:nvPr>
        </p:nvSpPr>
        <p:spPr>
          <a:xfrm>
            <a:off x="6363312" y="1483388"/>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.NET library CLI installation for Windows</a:t>
            </a:r>
            <a:endParaRPr>
              <a:solidFill>
                <a:srgbClr val="F3F3F3"/>
              </a:solidFill>
            </a:endParaRPr>
          </a:p>
        </p:txBody>
      </p:sp>
      <p:sp>
        <p:nvSpPr>
          <p:cNvPr id="149" name="Google Shape;149;p26"/>
          <p:cNvSpPr txBox="1"/>
          <p:nvPr>
            <p:ph idx="5" type="title"/>
          </p:nvPr>
        </p:nvSpPr>
        <p:spPr>
          <a:xfrm>
            <a:off x="6624012" y="3642663"/>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u="sng">
                <a:solidFill>
                  <a:schemeClr val="hlink"/>
                </a:solidFill>
                <a:hlinkClick r:id="rId6"/>
              </a:rPr>
              <a:t>https://www.nuget.org/packages/Microsoft.Azure.Kinect.BodyTracking/1.0.1</a:t>
            </a:r>
            <a:endParaRPr sz="1400"/>
          </a:p>
        </p:txBody>
      </p:sp>
      <p:cxnSp>
        <p:nvCxnSpPr>
          <p:cNvPr id="150" name="Google Shape;150;p26"/>
          <p:cNvCxnSpPr/>
          <p:nvPr/>
        </p:nvCxnSpPr>
        <p:spPr>
          <a:xfrm rot="10800000">
            <a:off x="4572012" y="2395575"/>
            <a:ext cx="0" cy="1066500"/>
          </a:xfrm>
          <a:prstGeom prst="straightConnector1">
            <a:avLst/>
          </a:prstGeom>
          <a:noFill/>
          <a:ln cap="flat" cmpd="sng" w="19050">
            <a:solidFill>
              <a:srgbClr val="F3F3F3"/>
            </a:solidFill>
            <a:prstDash val="solid"/>
            <a:round/>
            <a:headEnd len="med" w="med" type="oval"/>
            <a:tailEnd len="med" w="med" type="oval"/>
          </a:ln>
        </p:spPr>
      </p:cxnSp>
      <p:cxnSp>
        <p:nvCxnSpPr>
          <p:cNvPr id="151" name="Google Shape;151;p26"/>
          <p:cNvCxnSpPr/>
          <p:nvPr/>
        </p:nvCxnSpPr>
        <p:spPr>
          <a:xfrm rot="10800000">
            <a:off x="7393662" y="2309713"/>
            <a:ext cx="0" cy="1135200"/>
          </a:xfrm>
          <a:prstGeom prst="straightConnector1">
            <a:avLst/>
          </a:prstGeom>
          <a:noFill/>
          <a:ln cap="flat" cmpd="sng" w="19050">
            <a:solidFill>
              <a:srgbClr val="F3F3F3"/>
            </a:solidFill>
            <a:prstDash val="solid"/>
            <a:round/>
            <a:headEnd len="med" w="med" type="oval"/>
            <a:tailEnd len="med" w="med" type="oval"/>
          </a:ln>
        </p:spPr>
      </p:cxnSp>
      <p:sp>
        <p:nvSpPr>
          <p:cNvPr id="152" name="Google Shape;152;p26">
            <a:hlinkClick action="ppaction://hlinksldjump" r:id="rId7"/>
          </p:cNvPr>
          <p:cNvSpPr/>
          <p:nvPr/>
        </p:nvSpPr>
        <p:spPr>
          <a:xfrm flipH="1">
            <a:off x="8713455" y="311527"/>
            <a:ext cx="198300" cy="198300"/>
          </a:xfrm>
          <a:prstGeom prst="curvedRightArrow">
            <a:avLst>
              <a:gd fmla="val 25000" name="adj1"/>
              <a:gd fmla="val 50000" name="adj2"/>
              <a:gd fmla="val 25000" name="adj3"/>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7"/>
          <p:cNvSpPr txBox="1"/>
          <p:nvPr>
            <p:ph idx="6" type="title"/>
          </p:nvPr>
        </p:nvSpPr>
        <p:spPr>
          <a:xfrm>
            <a:off x="720000" y="347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OPENCV: COMPUTER VISION</a:t>
            </a:r>
            <a:endParaRPr sz="3000">
              <a:solidFill>
                <a:srgbClr val="F3F3F3"/>
              </a:solidFill>
            </a:endParaRPr>
          </a:p>
        </p:txBody>
      </p:sp>
      <p:pic>
        <p:nvPicPr>
          <p:cNvPr id="158" name="Google Shape;158;p27"/>
          <p:cNvPicPr preferRelativeResize="0"/>
          <p:nvPr/>
        </p:nvPicPr>
        <p:blipFill rotWithShape="1">
          <a:blip r:embed="rId4">
            <a:alphaModFix/>
          </a:blip>
          <a:srcRect b="0" l="25302" r="25297" t="0"/>
          <a:stretch/>
        </p:blipFill>
        <p:spPr>
          <a:xfrm flipH="1">
            <a:off x="720008" y="2568000"/>
            <a:ext cx="2204342" cy="2510025"/>
          </a:xfrm>
          <a:prstGeom prst="rect">
            <a:avLst/>
          </a:prstGeom>
          <a:noFill/>
          <a:ln>
            <a:noFill/>
          </a:ln>
        </p:spPr>
      </p:pic>
      <p:sp>
        <p:nvSpPr>
          <p:cNvPr id="159" name="Google Shape;159;p27"/>
          <p:cNvSpPr txBox="1"/>
          <p:nvPr/>
        </p:nvSpPr>
        <p:spPr>
          <a:xfrm flipH="1">
            <a:off x="1073100" y="1217400"/>
            <a:ext cx="2094300" cy="13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Fira Sans Condensed Light"/>
                <a:ea typeface="Fira Sans Condensed Light"/>
                <a:cs typeface="Fira Sans Condensed Light"/>
                <a:sym typeface="Fira Sans Condensed Light"/>
              </a:rPr>
              <a:t>OpenCV è una </a:t>
            </a:r>
            <a:r>
              <a:rPr b="1" lang="en" sz="1500">
                <a:solidFill>
                  <a:srgbClr val="FFFFFF"/>
                </a:solidFill>
                <a:latin typeface="Fira Sans Condensed"/>
                <a:ea typeface="Fira Sans Condensed"/>
                <a:cs typeface="Fira Sans Condensed"/>
                <a:sym typeface="Fira Sans Condensed"/>
              </a:rPr>
              <a:t>libreria open source</a:t>
            </a:r>
            <a:r>
              <a:rPr lang="en" sz="1500">
                <a:solidFill>
                  <a:srgbClr val="FFFFFF"/>
                </a:solidFill>
                <a:latin typeface="Fira Sans Condensed Light"/>
                <a:ea typeface="Fira Sans Condensed Light"/>
                <a:cs typeface="Fira Sans Condensed Light"/>
                <a:sym typeface="Fira Sans Condensed Light"/>
              </a:rPr>
              <a:t> incentrata sulla </a:t>
            </a:r>
            <a:r>
              <a:rPr b="1" lang="en" sz="1500">
                <a:solidFill>
                  <a:srgbClr val="FFFFFF"/>
                </a:solidFill>
                <a:latin typeface="Fira Sans Condensed"/>
                <a:ea typeface="Fira Sans Condensed"/>
                <a:cs typeface="Fira Sans Condensed"/>
                <a:sym typeface="Fira Sans Condensed"/>
              </a:rPr>
              <a:t>visione artificiale</a:t>
            </a:r>
            <a:r>
              <a:rPr lang="en" sz="1500">
                <a:solidFill>
                  <a:srgbClr val="FFFFFF"/>
                </a:solidFill>
                <a:latin typeface="Fira Sans Condensed Light"/>
                <a:ea typeface="Fira Sans Condensed Light"/>
                <a:cs typeface="Fira Sans Condensed Light"/>
                <a:sym typeface="Fira Sans Condensed Light"/>
              </a:rPr>
              <a:t> real-time per architetture Intel.</a:t>
            </a:r>
            <a:endParaRPr sz="1500">
              <a:solidFill>
                <a:srgbClr val="FFFFFF"/>
              </a:solidFill>
              <a:latin typeface="Fira Sans Condensed Light"/>
              <a:ea typeface="Fira Sans Condensed Light"/>
              <a:cs typeface="Fira Sans Condensed Light"/>
              <a:sym typeface="Fira Sans Condensed Light"/>
            </a:endParaRPr>
          </a:p>
        </p:txBody>
      </p:sp>
      <p:grpSp>
        <p:nvGrpSpPr>
          <p:cNvPr id="160" name="Google Shape;160;p27"/>
          <p:cNvGrpSpPr/>
          <p:nvPr/>
        </p:nvGrpSpPr>
        <p:grpSpPr>
          <a:xfrm>
            <a:off x="3850309" y="1197481"/>
            <a:ext cx="4573686" cy="3613100"/>
            <a:chOff x="2389399" y="2591280"/>
            <a:chExt cx="812796" cy="805830"/>
          </a:xfrm>
        </p:grpSpPr>
        <p:grpSp>
          <p:nvGrpSpPr>
            <p:cNvPr id="161" name="Google Shape;161;p27"/>
            <p:cNvGrpSpPr/>
            <p:nvPr/>
          </p:nvGrpSpPr>
          <p:grpSpPr>
            <a:xfrm>
              <a:off x="2492145" y="2881565"/>
              <a:ext cx="607300" cy="229751"/>
              <a:chOff x="2492145" y="2881565"/>
              <a:chExt cx="607300" cy="229751"/>
            </a:xfrm>
          </p:grpSpPr>
          <p:sp>
            <p:nvSpPr>
              <p:cNvPr id="162" name="Google Shape;162;p2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Fira Sans Condensed Light"/>
                    <a:ea typeface="Fira Sans Condensed Light"/>
                    <a:cs typeface="Fira Sans Condensed Light"/>
                    <a:sym typeface="Fira Sans Condensed Light"/>
                  </a:rPr>
                  <a:t>AREE DI RICERCA</a:t>
                </a:r>
                <a:endParaRPr sz="1800">
                  <a:solidFill>
                    <a:srgbClr val="FFFFFF"/>
                  </a:solidFill>
                  <a:latin typeface="Fira Sans Condensed Light"/>
                  <a:ea typeface="Fira Sans Condensed Light"/>
                  <a:cs typeface="Fira Sans Condensed Light"/>
                  <a:sym typeface="Fira Sans Condensed Light"/>
                </a:endParaRPr>
              </a:p>
            </p:txBody>
          </p:sp>
          <p:sp>
            <p:nvSpPr>
              <p:cNvPr id="163" name="Google Shape;163;p2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4" name="Google Shape;164;p2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5" name="Google Shape;165;p27"/>
            <p:cNvGrpSpPr/>
            <p:nvPr/>
          </p:nvGrpSpPr>
          <p:grpSpPr>
            <a:xfrm>
              <a:off x="2389399" y="2591280"/>
              <a:ext cx="812766" cy="301285"/>
              <a:chOff x="2389399" y="2591280"/>
              <a:chExt cx="812766" cy="301285"/>
            </a:xfrm>
          </p:grpSpPr>
          <p:grpSp>
            <p:nvGrpSpPr>
              <p:cNvPr id="166" name="Google Shape;166;p27"/>
              <p:cNvGrpSpPr/>
              <p:nvPr/>
            </p:nvGrpSpPr>
            <p:grpSpPr>
              <a:xfrm>
                <a:off x="2389399" y="2591280"/>
                <a:ext cx="363638" cy="301285"/>
                <a:chOff x="2389399" y="2591280"/>
                <a:chExt cx="363638" cy="301285"/>
              </a:xfrm>
            </p:grpSpPr>
            <p:grpSp>
              <p:nvGrpSpPr>
                <p:cNvPr id="167" name="Google Shape;167;p27"/>
                <p:cNvGrpSpPr/>
                <p:nvPr/>
              </p:nvGrpSpPr>
              <p:grpSpPr>
                <a:xfrm>
                  <a:off x="2493852" y="2794333"/>
                  <a:ext cx="259185" cy="98232"/>
                  <a:chOff x="2493852" y="2794333"/>
                  <a:chExt cx="259185" cy="98232"/>
                </a:xfrm>
              </p:grpSpPr>
              <p:sp>
                <p:nvSpPr>
                  <p:cNvPr id="168" name="Google Shape;168;p2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 name="Google Shape;169;p2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0" name="Google Shape;170;p2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1" name="Google Shape;171;p27"/>
                <p:cNvSpPr/>
                <p:nvPr/>
              </p:nvSpPr>
              <p:spPr>
                <a:xfrm>
                  <a:off x="2389399" y="2591280"/>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72" name="Google Shape;172;p27"/>
              <p:cNvGrpSpPr/>
              <p:nvPr/>
            </p:nvGrpSpPr>
            <p:grpSpPr>
              <a:xfrm>
                <a:off x="2683630" y="2595741"/>
                <a:ext cx="224334" cy="296825"/>
                <a:chOff x="2683630" y="2595741"/>
                <a:chExt cx="224334" cy="296825"/>
              </a:xfrm>
            </p:grpSpPr>
            <p:grpSp>
              <p:nvGrpSpPr>
                <p:cNvPr id="173" name="Google Shape;173;p27"/>
                <p:cNvGrpSpPr/>
                <p:nvPr/>
              </p:nvGrpSpPr>
              <p:grpSpPr>
                <a:xfrm>
                  <a:off x="2788083" y="2794333"/>
                  <a:ext cx="15356" cy="98232"/>
                  <a:chOff x="2788083" y="2794333"/>
                  <a:chExt cx="15356" cy="98232"/>
                </a:xfrm>
              </p:grpSpPr>
              <p:sp>
                <p:nvSpPr>
                  <p:cNvPr id="174" name="Google Shape;174;p2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5" name="Google Shape;175;p2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6" name="Google Shape;176;p2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7" name="Google Shape;177;p2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78" name="Google Shape;178;p27"/>
              <p:cNvGrpSpPr/>
              <p:nvPr/>
            </p:nvGrpSpPr>
            <p:grpSpPr>
              <a:xfrm>
                <a:off x="2838475" y="2595739"/>
                <a:ext cx="363689" cy="296826"/>
                <a:chOff x="2838475" y="2595739"/>
                <a:chExt cx="363689" cy="296826"/>
              </a:xfrm>
            </p:grpSpPr>
            <p:grpSp>
              <p:nvGrpSpPr>
                <p:cNvPr id="179" name="Google Shape;179;p27"/>
                <p:cNvGrpSpPr/>
                <p:nvPr/>
              </p:nvGrpSpPr>
              <p:grpSpPr>
                <a:xfrm>
                  <a:off x="2838475" y="2794333"/>
                  <a:ext cx="259185" cy="98232"/>
                  <a:chOff x="2838475" y="2794333"/>
                  <a:chExt cx="259185" cy="98232"/>
                </a:xfrm>
              </p:grpSpPr>
              <p:sp>
                <p:nvSpPr>
                  <p:cNvPr id="180" name="Google Shape;180;p2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1" name="Google Shape;181;p2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 name="Google Shape;182;p2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83" name="Google Shape;183;p27"/>
                <p:cNvSpPr/>
                <p:nvPr/>
              </p:nvSpPr>
              <p:spPr>
                <a:xfrm>
                  <a:off x="2977822" y="2595739"/>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Fira Sans Condensed"/>
                    <a:ea typeface="Fira Sans Condensed"/>
                    <a:cs typeface="Fira Sans Condensed"/>
                    <a:sym typeface="Fira Sans Condensed"/>
                  </a:endParaRPr>
                </a:p>
              </p:txBody>
            </p:sp>
          </p:grpSp>
        </p:grpSp>
        <p:grpSp>
          <p:nvGrpSpPr>
            <p:cNvPr id="184" name="Google Shape;184;p27"/>
            <p:cNvGrpSpPr/>
            <p:nvPr/>
          </p:nvGrpSpPr>
          <p:grpSpPr>
            <a:xfrm>
              <a:off x="2389399" y="3100241"/>
              <a:ext cx="812796" cy="296869"/>
              <a:chOff x="2389399" y="3100241"/>
              <a:chExt cx="812796" cy="296869"/>
            </a:xfrm>
          </p:grpSpPr>
          <p:grpSp>
            <p:nvGrpSpPr>
              <p:cNvPr id="185" name="Google Shape;185;p27"/>
              <p:cNvGrpSpPr/>
              <p:nvPr/>
            </p:nvGrpSpPr>
            <p:grpSpPr>
              <a:xfrm>
                <a:off x="2683630" y="3100241"/>
                <a:ext cx="224334" cy="296869"/>
                <a:chOff x="2683630" y="3100241"/>
                <a:chExt cx="224334" cy="296869"/>
              </a:xfrm>
            </p:grpSpPr>
            <p:grpSp>
              <p:nvGrpSpPr>
                <p:cNvPr id="186" name="Google Shape;186;p27"/>
                <p:cNvGrpSpPr/>
                <p:nvPr/>
              </p:nvGrpSpPr>
              <p:grpSpPr>
                <a:xfrm>
                  <a:off x="2788083" y="3100241"/>
                  <a:ext cx="15356" cy="98237"/>
                  <a:chOff x="2788083" y="3100241"/>
                  <a:chExt cx="15356" cy="98237"/>
                </a:xfrm>
              </p:grpSpPr>
              <p:sp>
                <p:nvSpPr>
                  <p:cNvPr id="187" name="Google Shape;187;p2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8" name="Google Shape;188;p2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9" name="Google Shape;189;p2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0" name="Google Shape;190;p2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Algoritmi per la robotica</a:t>
                  </a:r>
                  <a:endParaRPr>
                    <a:solidFill>
                      <a:srgbClr val="FFFFFF"/>
                    </a:solidFill>
                    <a:latin typeface="Fira Sans Condensed Light"/>
                    <a:ea typeface="Fira Sans Condensed Light"/>
                    <a:cs typeface="Fira Sans Condensed Light"/>
                    <a:sym typeface="Fira Sans Condensed Light"/>
                  </a:endParaRPr>
                </a:p>
              </p:txBody>
            </p:sp>
          </p:grpSp>
          <p:grpSp>
            <p:nvGrpSpPr>
              <p:cNvPr id="191" name="Google Shape;191;p27"/>
              <p:cNvGrpSpPr/>
              <p:nvPr/>
            </p:nvGrpSpPr>
            <p:grpSpPr>
              <a:xfrm>
                <a:off x="2389399" y="3100241"/>
                <a:ext cx="363638" cy="296869"/>
                <a:chOff x="2389399" y="3100241"/>
                <a:chExt cx="363638" cy="296869"/>
              </a:xfrm>
            </p:grpSpPr>
            <p:grpSp>
              <p:nvGrpSpPr>
                <p:cNvPr id="192" name="Google Shape;192;p27"/>
                <p:cNvGrpSpPr/>
                <p:nvPr/>
              </p:nvGrpSpPr>
              <p:grpSpPr>
                <a:xfrm>
                  <a:off x="2493852" y="3100241"/>
                  <a:ext cx="259185" cy="98237"/>
                  <a:chOff x="2493852" y="3100241"/>
                  <a:chExt cx="259185" cy="98237"/>
                </a:xfrm>
              </p:grpSpPr>
              <p:sp>
                <p:nvSpPr>
                  <p:cNvPr id="193" name="Google Shape;193;p2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4" name="Google Shape;194;p2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 name="Google Shape;195;p2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6" name="Google Shape;196;p2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Tracciamento del moto</a:t>
                  </a:r>
                  <a:endParaRPr>
                    <a:solidFill>
                      <a:srgbClr val="FFFFFF"/>
                    </a:solidFill>
                    <a:latin typeface="Fira Sans Condensed Light"/>
                    <a:ea typeface="Fira Sans Condensed Light"/>
                    <a:cs typeface="Fira Sans Condensed Light"/>
                    <a:sym typeface="Fira Sans Condensed Light"/>
                  </a:endParaRPr>
                </a:p>
              </p:txBody>
            </p:sp>
          </p:grpSp>
          <p:grpSp>
            <p:nvGrpSpPr>
              <p:cNvPr id="197" name="Google Shape;197;p27"/>
              <p:cNvGrpSpPr/>
              <p:nvPr/>
            </p:nvGrpSpPr>
            <p:grpSpPr>
              <a:xfrm>
                <a:off x="2838475" y="3100241"/>
                <a:ext cx="363719" cy="296869"/>
                <a:chOff x="2838475" y="3100241"/>
                <a:chExt cx="363719" cy="296869"/>
              </a:xfrm>
            </p:grpSpPr>
            <p:grpSp>
              <p:nvGrpSpPr>
                <p:cNvPr id="198" name="Google Shape;198;p27"/>
                <p:cNvGrpSpPr/>
                <p:nvPr/>
              </p:nvGrpSpPr>
              <p:grpSpPr>
                <a:xfrm>
                  <a:off x="2838475" y="3100241"/>
                  <a:ext cx="259185" cy="98237"/>
                  <a:chOff x="2838475" y="3100241"/>
                  <a:chExt cx="259185" cy="98237"/>
                </a:xfrm>
              </p:grpSpPr>
              <p:sp>
                <p:nvSpPr>
                  <p:cNvPr id="199" name="Google Shape;199;p2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0" name="Google Shape;200;p2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 name="Google Shape;201;p2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2" name="Google Shape;202;p2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Analisi delle immagini</a:t>
                  </a:r>
                  <a:endParaRPr>
                    <a:solidFill>
                      <a:srgbClr val="FFFFFF"/>
                    </a:solidFill>
                    <a:latin typeface="Fira Sans Condensed Light"/>
                    <a:ea typeface="Fira Sans Condensed Light"/>
                    <a:cs typeface="Fira Sans Condensed Light"/>
                    <a:sym typeface="Fira Sans Condensed Light"/>
                  </a:endParaRPr>
                </a:p>
              </p:txBody>
            </p:sp>
          </p:grpSp>
        </p:grpSp>
      </p:grpSp>
      <p:sp>
        <p:nvSpPr>
          <p:cNvPr id="203" name="Google Shape;203;p27"/>
          <p:cNvSpPr txBox="1"/>
          <p:nvPr/>
        </p:nvSpPr>
        <p:spPr>
          <a:xfrm>
            <a:off x="4025975" y="1197475"/>
            <a:ext cx="9843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Interazione uomo macchina</a:t>
            </a:r>
            <a:endParaRPr>
              <a:solidFill>
                <a:srgbClr val="FFFFFF"/>
              </a:solidFill>
              <a:latin typeface="Fira Sans Condensed Light"/>
              <a:ea typeface="Fira Sans Condensed Light"/>
              <a:cs typeface="Fira Sans Condensed Light"/>
              <a:sym typeface="Fira Sans Condensed Light"/>
            </a:endParaRPr>
          </a:p>
        </p:txBody>
      </p:sp>
      <p:sp>
        <p:nvSpPr>
          <p:cNvPr id="204" name="Google Shape;204;p27"/>
          <p:cNvSpPr txBox="1"/>
          <p:nvPr/>
        </p:nvSpPr>
        <p:spPr>
          <a:xfrm>
            <a:off x="5460050" y="1293675"/>
            <a:ext cx="13542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Riconoscimento oggetti</a:t>
            </a:r>
            <a:endParaRPr>
              <a:solidFill>
                <a:srgbClr val="FFFFFF"/>
              </a:solidFill>
              <a:latin typeface="Fira Sans Condensed Light"/>
              <a:ea typeface="Fira Sans Condensed Light"/>
              <a:cs typeface="Fira Sans Condensed Light"/>
              <a:sym typeface="Fira Sans Condensed Light"/>
            </a:endParaRPr>
          </a:p>
        </p:txBody>
      </p:sp>
      <p:sp>
        <p:nvSpPr>
          <p:cNvPr id="205" name="Google Shape;205;p27"/>
          <p:cNvSpPr txBox="1"/>
          <p:nvPr/>
        </p:nvSpPr>
        <p:spPr>
          <a:xfrm>
            <a:off x="7131100" y="1293675"/>
            <a:ext cx="13542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Riconoscimento facciale</a:t>
            </a:r>
            <a:endParaRPr>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8"/>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LIBRERIE E SDK</a:t>
            </a:r>
            <a:endParaRPr sz="3000">
              <a:solidFill>
                <a:srgbClr val="F3F3F3"/>
              </a:solidFill>
            </a:endParaRPr>
          </a:p>
        </p:txBody>
      </p:sp>
      <p:sp>
        <p:nvSpPr>
          <p:cNvPr id="211" name="Google Shape;211;p28"/>
          <p:cNvSpPr txBox="1"/>
          <p:nvPr>
            <p:ph idx="1" type="subTitle"/>
          </p:nvPr>
        </p:nvSpPr>
        <p:spPr>
          <a:xfrm>
            <a:off x="720900" y="1474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OpenCV Home Page</a:t>
            </a:r>
            <a:endParaRPr>
              <a:solidFill>
                <a:srgbClr val="F3F3F3"/>
              </a:solidFill>
            </a:endParaRPr>
          </a:p>
        </p:txBody>
      </p:sp>
      <p:sp>
        <p:nvSpPr>
          <p:cNvPr id="212" name="Google Shape;212;p28"/>
          <p:cNvSpPr txBox="1"/>
          <p:nvPr>
            <p:ph idx="3" type="subTitle"/>
          </p:nvPr>
        </p:nvSpPr>
        <p:spPr>
          <a:xfrm>
            <a:off x="3541662" y="1474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OpenCV Github code</a:t>
            </a:r>
            <a:endParaRPr>
              <a:solidFill>
                <a:srgbClr val="F3F3F3"/>
              </a:solidFill>
            </a:endParaRPr>
          </a:p>
        </p:txBody>
      </p:sp>
      <p:sp>
        <p:nvSpPr>
          <p:cNvPr id="213" name="Google Shape;213;p28"/>
          <p:cNvSpPr txBox="1"/>
          <p:nvPr>
            <p:ph type="title"/>
          </p:nvPr>
        </p:nvSpPr>
        <p:spPr>
          <a:xfrm>
            <a:off x="670050" y="3530775"/>
            <a:ext cx="21534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u="sng">
                <a:solidFill>
                  <a:schemeClr val="hlink"/>
                </a:solidFill>
                <a:hlinkClick r:id="rId4"/>
              </a:rPr>
              <a:t>https://opencv.org/</a:t>
            </a:r>
            <a:endParaRPr sz="1400"/>
          </a:p>
        </p:txBody>
      </p:sp>
      <p:sp>
        <p:nvSpPr>
          <p:cNvPr id="214" name="Google Shape;214;p28"/>
          <p:cNvSpPr txBox="1"/>
          <p:nvPr>
            <p:ph idx="5" type="title"/>
          </p:nvPr>
        </p:nvSpPr>
        <p:spPr>
          <a:xfrm>
            <a:off x="3802362" y="3635275"/>
            <a:ext cx="1539300" cy="689100"/>
          </a:xfrm>
          <a:prstGeom prst="rect">
            <a:avLst/>
          </a:prstGeom>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400" u="sng">
                <a:solidFill>
                  <a:schemeClr val="hlink"/>
                </a:solidFill>
                <a:hlinkClick r:id="rId5"/>
              </a:rPr>
              <a:t>https://github.com/opencv/opencv.git</a:t>
            </a:r>
            <a:endParaRPr sz="1400"/>
          </a:p>
        </p:txBody>
      </p:sp>
      <p:cxnSp>
        <p:nvCxnSpPr>
          <p:cNvPr id="215" name="Google Shape;215;p28"/>
          <p:cNvCxnSpPr/>
          <p:nvPr/>
        </p:nvCxnSpPr>
        <p:spPr>
          <a:xfrm>
            <a:off x="1751250" y="2314025"/>
            <a:ext cx="0" cy="1161000"/>
          </a:xfrm>
          <a:prstGeom prst="straightConnector1">
            <a:avLst/>
          </a:prstGeom>
          <a:noFill/>
          <a:ln cap="flat" cmpd="sng" w="19050">
            <a:solidFill>
              <a:srgbClr val="F3F3F3"/>
            </a:solidFill>
            <a:prstDash val="solid"/>
            <a:round/>
            <a:headEnd len="med" w="med" type="oval"/>
            <a:tailEnd len="med" w="med" type="oval"/>
          </a:ln>
        </p:spPr>
      </p:cxnSp>
      <p:sp>
        <p:nvSpPr>
          <p:cNvPr id="216" name="Google Shape;216;p28"/>
          <p:cNvSpPr txBox="1"/>
          <p:nvPr>
            <p:ph idx="3" type="subTitle"/>
          </p:nvPr>
        </p:nvSpPr>
        <p:spPr>
          <a:xfrm>
            <a:off x="6362412" y="1474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OpenCV online documentation</a:t>
            </a:r>
            <a:endParaRPr>
              <a:solidFill>
                <a:srgbClr val="F3F3F3"/>
              </a:solidFill>
            </a:endParaRPr>
          </a:p>
        </p:txBody>
      </p:sp>
      <p:sp>
        <p:nvSpPr>
          <p:cNvPr id="217" name="Google Shape;217;p28"/>
          <p:cNvSpPr txBox="1"/>
          <p:nvPr>
            <p:ph idx="5" type="title"/>
          </p:nvPr>
        </p:nvSpPr>
        <p:spPr>
          <a:xfrm>
            <a:off x="6623112" y="372852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u="sng">
                <a:solidFill>
                  <a:schemeClr val="hlink"/>
                </a:solidFill>
                <a:hlinkClick r:id="rId6"/>
              </a:rPr>
              <a:t>https://docs.opencv.org/</a:t>
            </a:r>
            <a:endParaRPr sz="1400"/>
          </a:p>
        </p:txBody>
      </p:sp>
      <p:cxnSp>
        <p:nvCxnSpPr>
          <p:cNvPr id="218" name="Google Shape;218;p28"/>
          <p:cNvCxnSpPr/>
          <p:nvPr/>
        </p:nvCxnSpPr>
        <p:spPr>
          <a:xfrm rot="10800000">
            <a:off x="4572012" y="2206775"/>
            <a:ext cx="0" cy="1375500"/>
          </a:xfrm>
          <a:prstGeom prst="straightConnector1">
            <a:avLst/>
          </a:prstGeom>
          <a:noFill/>
          <a:ln cap="flat" cmpd="sng" w="19050">
            <a:solidFill>
              <a:srgbClr val="F3F3F3"/>
            </a:solidFill>
            <a:prstDash val="solid"/>
            <a:round/>
            <a:headEnd len="med" w="med" type="oval"/>
            <a:tailEnd len="med" w="med" type="oval"/>
          </a:ln>
        </p:spPr>
      </p:cxnSp>
      <p:cxnSp>
        <p:nvCxnSpPr>
          <p:cNvPr id="219" name="Google Shape;219;p28"/>
          <p:cNvCxnSpPr/>
          <p:nvPr/>
        </p:nvCxnSpPr>
        <p:spPr>
          <a:xfrm rot="10800000">
            <a:off x="7392762" y="2236725"/>
            <a:ext cx="0" cy="1384200"/>
          </a:xfrm>
          <a:prstGeom prst="straightConnector1">
            <a:avLst/>
          </a:prstGeom>
          <a:noFill/>
          <a:ln cap="flat" cmpd="sng" w="19050">
            <a:solidFill>
              <a:srgbClr val="F3F3F3"/>
            </a:solidFill>
            <a:prstDash val="solid"/>
            <a:round/>
            <a:headEnd len="med" w="med" type="oval"/>
            <a:tailEnd len="med" w="med" type="oval"/>
          </a:ln>
        </p:spPr>
      </p:cxnSp>
      <p:sp>
        <p:nvSpPr>
          <p:cNvPr id="220" name="Google Shape;220;p28">
            <a:hlinkClick action="ppaction://hlinksldjump" r:id="rId7"/>
          </p:cNvPr>
          <p:cNvSpPr/>
          <p:nvPr/>
        </p:nvSpPr>
        <p:spPr>
          <a:xfrm flipH="1">
            <a:off x="8713455" y="311527"/>
            <a:ext cx="198300" cy="198300"/>
          </a:xfrm>
          <a:prstGeom prst="curvedRightArrow">
            <a:avLst>
              <a:gd fmla="val 25000" name="adj1"/>
              <a:gd fmla="val 50000" name="adj2"/>
              <a:gd fmla="val 25000" name="adj3"/>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9"/>
          <p:cNvSpPr txBox="1"/>
          <p:nvPr>
            <p:ph idx="1" type="subTitle"/>
          </p:nvPr>
        </p:nvSpPr>
        <p:spPr>
          <a:xfrm>
            <a:off x="3345200" y="1837538"/>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Leap Motion Controller</a:t>
            </a:r>
            <a:endParaRPr b="1">
              <a:latin typeface="Fira Sans Condensed"/>
              <a:ea typeface="Fira Sans Condensed"/>
              <a:cs typeface="Fira Sans Condensed"/>
              <a:sym typeface="Fira Sans Condensed"/>
            </a:endParaRPr>
          </a:p>
        </p:txBody>
      </p:sp>
      <p:sp>
        <p:nvSpPr>
          <p:cNvPr id="226" name="Google Shape;226;p29"/>
          <p:cNvSpPr txBox="1"/>
          <p:nvPr>
            <p:ph idx="3" type="subTitle"/>
          </p:nvPr>
        </p:nvSpPr>
        <p:spPr>
          <a:xfrm>
            <a:off x="4033500" y="3491475"/>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Eye tracking technology</a:t>
            </a:r>
            <a:endParaRPr b="1">
              <a:latin typeface="Fira Sans Condensed"/>
              <a:ea typeface="Fira Sans Condensed"/>
              <a:cs typeface="Fira Sans Condensed"/>
              <a:sym typeface="Fira Sans Condensed"/>
            </a:endParaRPr>
          </a:p>
        </p:txBody>
      </p:sp>
      <p:sp>
        <p:nvSpPr>
          <p:cNvPr id="227" name="Google Shape;227;p29"/>
          <p:cNvSpPr txBox="1"/>
          <p:nvPr>
            <p:ph type="title"/>
          </p:nvPr>
        </p:nvSpPr>
        <p:spPr>
          <a:xfrm>
            <a:off x="720000" y="312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SOLUZIONE PROPOSTA DA NOI</a:t>
            </a:r>
            <a:endParaRPr/>
          </a:p>
        </p:txBody>
      </p:sp>
      <p:cxnSp>
        <p:nvCxnSpPr>
          <p:cNvPr id="228" name="Google Shape;228;p29"/>
          <p:cNvCxnSpPr/>
          <p:nvPr/>
        </p:nvCxnSpPr>
        <p:spPr>
          <a:xfrm>
            <a:off x="5260150" y="1797538"/>
            <a:ext cx="0" cy="726300"/>
          </a:xfrm>
          <a:prstGeom prst="straightConnector1">
            <a:avLst/>
          </a:prstGeom>
          <a:noFill/>
          <a:ln cap="flat" cmpd="sng" w="19050">
            <a:solidFill>
              <a:srgbClr val="F3F3F3"/>
            </a:solidFill>
            <a:prstDash val="solid"/>
            <a:round/>
            <a:headEnd len="med" w="med" type="oval"/>
            <a:tailEnd len="med" w="med" type="oval"/>
          </a:ln>
        </p:spPr>
      </p:cxnSp>
      <p:cxnSp>
        <p:nvCxnSpPr>
          <p:cNvPr id="229" name="Google Shape;229;p29"/>
          <p:cNvCxnSpPr/>
          <p:nvPr/>
        </p:nvCxnSpPr>
        <p:spPr>
          <a:xfrm>
            <a:off x="3997925" y="3491475"/>
            <a:ext cx="0" cy="726300"/>
          </a:xfrm>
          <a:prstGeom prst="straightConnector1">
            <a:avLst/>
          </a:prstGeom>
          <a:noFill/>
          <a:ln cap="flat" cmpd="sng" w="19050">
            <a:solidFill>
              <a:srgbClr val="F3F3F3"/>
            </a:solidFill>
            <a:prstDash val="solid"/>
            <a:round/>
            <a:headEnd len="med" w="med" type="oval"/>
            <a:tailEnd len="med" w="med" type="oval"/>
          </a:ln>
        </p:spPr>
      </p:cxnSp>
      <p:grpSp>
        <p:nvGrpSpPr>
          <p:cNvPr id="230" name="Google Shape;230;p29"/>
          <p:cNvGrpSpPr/>
          <p:nvPr/>
        </p:nvGrpSpPr>
        <p:grpSpPr>
          <a:xfrm>
            <a:off x="6033988" y="3640453"/>
            <a:ext cx="379870" cy="403444"/>
            <a:chOff x="1343100" y="238125"/>
            <a:chExt cx="4914225" cy="5219200"/>
          </a:xfrm>
        </p:grpSpPr>
        <p:sp>
          <p:nvSpPr>
            <p:cNvPr id="231" name="Google Shape;231;p29"/>
            <p:cNvSpPr/>
            <p:nvPr/>
          </p:nvSpPr>
          <p:spPr>
            <a:xfrm>
              <a:off x="4110900"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441672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319347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499275"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3346775"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3652600"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3958400"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4264225"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3346775"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3652600"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3958400"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264225"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3499275"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3805100" y="352620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4110900"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3499275"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3805100" y="230295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4110900"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2505200" y="3985325"/>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1791625" y="1461350"/>
              <a:ext cx="4180275" cy="3384350"/>
            </a:xfrm>
            <a:custGeom>
              <a:rect b="b" l="l" r="r" t="t"/>
              <a:pathLst>
                <a:path extrusionOk="0" h="135374" w="167211">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1970225" y="4367775"/>
              <a:ext cx="688300" cy="152525"/>
            </a:xfrm>
            <a:custGeom>
              <a:rect b="b" l="l" r="r" t="t"/>
              <a:pathLst>
                <a:path extrusionOk="0" h="6101" w="27532">
                  <a:moveTo>
                    <a:pt x="1" y="1"/>
                  </a:moveTo>
                  <a:lnTo>
                    <a:pt x="1" y="6101"/>
                  </a:lnTo>
                  <a:lnTo>
                    <a:pt x="27532" y="6101"/>
                  </a:lnTo>
                  <a:lnTo>
                    <a:pt x="2753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1664425" y="4367775"/>
              <a:ext cx="152525" cy="152525"/>
            </a:xfrm>
            <a:custGeom>
              <a:rect b="b" l="l" r="r" t="t"/>
              <a:pathLst>
                <a:path extrusionOk="0" h="6101" w="6101">
                  <a:moveTo>
                    <a:pt x="0" y="1"/>
                  </a:moveTo>
                  <a:lnTo>
                    <a:pt x="0" y="6101"/>
                  </a:lnTo>
                  <a:lnTo>
                    <a:pt x="6100" y="6101"/>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1664425" y="4673600"/>
              <a:ext cx="381675" cy="152525"/>
            </a:xfrm>
            <a:custGeom>
              <a:rect b="b" l="l" r="r" t="t"/>
              <a:pathLst>
                <a:path extrusionOk="0" h="6101" w="15267">
                  <a:moveTo>
                    <a:pt x="0" y="0"/>
                  </a:moveTo>
                  <a:lnTo>
                    <a:pt x="0" y="6100"/>
                  </a:lnTo>
                  <a:lnTo>
                    <a:pt x="15266" y="6100"/>
                  </a:lnTo>
                  <a:lnTo>
                    <a:pt x="152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2199375" y="467360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2505200" y="467360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664425" y="4979400"/>
              <a:ext cx="994100" cy="152525"/>
            </a:xfrm>
            <a:custGeom>
              <a:rect b="b" l="l" r="r" t="t"/>
              <a:pathLst>
                <a:path extrusionOk="0" h="6101" w="39764">
                  <a:moveTo>
                    <a:pt x="0" y="1"/>
                  </a:moveTo>
                  <a:lnTo>
                    <a:pt x="0" y="6101"/>
                  </a:lnTo>
                  <a:lnTo>
                    <a:pt x="39764" y="6101"/>
                  </a:lnTo>
                  <a:lnTo>
                    <a:pt x="397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4799175" y="46923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5105000" y="4692350"/>
              <a:ext cx="1152325" cy="153350"/>
            </a:xfrm>
            <a:custGeom>
              <a:rect b="b" l="l" r="r" t="t"/>
              <a:pathLst>
                <a:path extrusionOk="0" h="6134" w="46093">
                  <a:moveTo>
                    <a:pt x="0" y="1"/>
                  </a:moveTo>
                  <a:lnTo>
                    <a:pt x="0" y="6133"/>
                  </a:lnTo>
                  <a:lnTo>
                    <a:pt x="46092" y="6133"/>
                  </a:lnTo>
                  <a:lnTo>
                    <a:pt x="4609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5105000" y="49981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5410800" y="49981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5717425" y="4998175"/>
              <a:ext cx="539900" cy="153325"/>
            </a:xfrm>
            <a:custGeom>
              <a:rect b="b" l="l" r="r" t="t"/>
              <a:pathLst>
                <a:path extrusionOk="0" h="6133" w="21596">
                  <a:moveTo>
                    <a:pt x="1" y="0"/>
                  </a:moveTo>
                  <a:lnTo>
                    <a:pt x="1" y="6133"/>
                  </a:lnTo>
                  <a:lnTo>
                    <a:pt x="21595" y="6133"/>
                  </a:lnTo>
                  <a:lnTo>
                    <a:pt x="2159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5105000" y="5303975"/>
              <a:ext cx="846500" cy="153350"/>
            </a:xfrm>
            <a:custGeom>
              <a:rect b="b" l="l" r="r" t="t"/>
              <a:pathLst>
                <a:path extrusionOk="0" h="6134" w="33860">
                  <a:moveTo>
                    <a:pt x="0" y="1"/>
                  </a:moveTo>
                  <a:lnTo>
                    <a:pt x="0" y="6133"/>
                  </a:lnTo>
                  <a:lnTo>
                    <a:pt x="33860" y="6133"/>
                  </a:lnTo>
                  <a:lnTo>
                    <a:pt x="3386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6104800" y="53039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3805100" y="115555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3805100" y="2381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4110900" y="238125"/>
              <a:ext cx="841625" cy="153325"/>
            </a:xfrm>
            <a:custGeom>
              <a:rect b="b" l="l" r="r" t="t"/>
              <a:pathLst>
                <a:path extrusionOk="0" h="6133" w="33665">
                  <a:moveTo>
                    <a:pt x="1" y="0"/>
                  </a:moveTo>
                  <a:lnTo>
                    <a:pt x="1" y="6133"/>
                  </a:lnTo>
                  <a:lnTo>
                    <a:pt x="33664" y="6133"/>
                  </a:lnTo>
                  <a:lnTo>
                    <a:pt x="336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3805100" y="543925"/>
              <a:ext cx="535800" cy="153325"/>
            </a:xfrm>
            <a:custGeom>
              <a:rect b="b" l="l" r="r" t="t"/>
              <a:pathLst>
                <a:path extrusionOk="0" h="6133" w="21432">
                  <a:moveTo>
                    <a:pt x="0" y="0"/>
                  </a:moveTo>
                  <a:lnTo>
                    <a:pt x="0" y="6133"/>
                  </a:lnTo>
                  <a:lnTo>
                    <a:pt x="21432" y="6133"/>
                  </a:lnTo>
                  <a:lnTo>
                    <a:pt x="2143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4493375" y="5439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799175" y="5439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3805100" y="849725"/>
              <a:ext cx="841600" cy="153350"/>
            </a:xfrm>
            <a:custGeom>
              <a:rect b="b" l="l" r="r" t="t"/>
              <a:pathLst>
                <a:path extrusionOk="0" h="6134" w="33664">
                  <a:moveTo>
                    <a:pt x="0" y="1"/>
                  </a:moveTo>
                  <a:lnTo>
                    <a:pt x="0" y="6133"/>
                  </a:lnTo>
                  <a:lnTo>
                    <a:pt x="33664" y="6133"/>
                  </a:lnTo>
                  <a:lnTo>
                    <a:pt x="336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4799175" y="8497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2276050" y="2914575"/>
              <a:ext cx="152500" cy="153325"/>
            </a:xfrm>
            <a:custGeom>
              <a:rect b="b" l="l" r="r" t="t"/>
              <a:pathLst>
                <a:path extrusionOk="0" h="6133" w="6100">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5334975" y="2914575"/>
              <a:ext cx="152525" cy="153325"/>
            </a:xfrm>
            <a:custGeom>
              <a:rect b="b" l="l" r="r" t="t"/>
              <a:pathLst>
                <a:path extrusionOk="0" h="6133" w="6101">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1343100" y="43677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343100" y="4675225"/>
              <a:ext cx="168025" cy="153350"/>
            </a:xfrm>
            <a:custGeom>
              <a:rect b="b" l="l" r="r" t="t"/>
              <a:pathLst>
                <a:path extrusionOk="0" h="6134" w="6721">
                  <a:moveTo>
                    <a:pt x="1" y="1"/>
                  </a:moveTo>
                  <a:lnTo>
                    <a:pt x="1" y="6133"/>
                  </a:lnTo>
                  <a:lnTo>
                    <a:pt x="6721" y="6133"/>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343100" y="49834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9"/>
          <p:cNvGrpSpPr/>
          <p:nvPr/>
        </p:nvGrpSpPr>
        <p:grpSpPr>
          <a:xfrm>
            <a:off x="2849366" y="1998010"/>
            <a:ext cx="379767" cy="380480"/>
            <a:chOff x="1195500" y="238125"/>
            <a:chExt cx="5209425" cy="5219200"/>
          </a:xfrm>
        </p:grpSpPr>
        <p:sp>
          <p:nvSpPr>
            <p:cNvPr id="278" name="Google Shape;278;p29"/>
            <p:cNvSpPr/>
            <p:nvPr/>
          </p:nvSpPr>
          <p:spPr>
            <a:xfrm>
              <a:off x="2651175" y="2689500"/>
              <a:ext cx="2460375" cy="2767825"/>
            </a:xfrm>
            <a:custGeom>
              <a:rect b="b" l="l" r="r" t="t"/>
              <a:pathLst>
                <a:path extrusionOk="0" h="110713" w="98415">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3111100" y="774700"/>
              <a:ext cx="1531525" cy="1531525"/>
            </a:xfrm>
            <a:custGeom>
              <a:rect b="b" l="l" r="r" t="t"/>
              <a:pathLst>
                <a:path extrusionOk="0" h="61261" w="61261">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3800200" y="1463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3800200"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2996950" y="679300"/>
              <a:ext cx="216125" cy="216950"/>
            </a:xfrm>
            <a:custGeom>
              <a:rect b="b" l="l" r="r" t="t"/>
              <a:pathLst>
                <a:path extrusionOk="0" h="8678" w="8645">
                  <a:moveTo>
                    <a:pt x="4306" y="0"/>
                  </a:moveTo>
                  <a:lnTo>
                    <a:pt x="0" y="4339"/>
                  </a:lnTo>
                  <a:lnTo>
                    <a:pt x="4306" y="8677"/>
                  </a:lnTo>
                  <a:lnTo>
                    <a:pt x="8644" y="4339"/>
                  </a:lnTo>
                  <a:lnTo>
                    <a:pt x="430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2708250"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2996950" y="2223025"/>
              <a:ext cx="216125" cy="216950"/>
            </a:xfrm>
            <a:custGeom>
              <a:rect b="b" l="l" r="r" t="t"/>
              <a:pathLst>
                <a:path extrusionOk="0" h="8678" w="8645">
                  <a:moveTo>
                    <a:pt x="4306" y="1"/>
                  </a:moveTo>
                  <a:lnTo>
                    <a:pt x="0" y="4339"/>
                  </a:lnTo>
                  <a:lnTo>
                    <a:pt x="4306" y="8678"/>
                  </a:lnTo>
                  <a:lnTo>
                    <a:pt x="8644" y="4339"/>
                  </a:lnTo>
                  <a:lnTo>
                    <a:pt x="430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3800200" y="25745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539850" y="2223025"/>
              <a:ext cx="216950" cy="216950"/>
            </a:xfrm>
            <a:custGeom>
              <a:rect b="b" l="l" r="r" t="t"/>
              <a:pathLst>
                <a:path extrusionOk="0" h="8678" w="8678">
                  <a:moveTo>
                    <a:pt x="4339" y="1"/>
                  </a:moveTo>
                  <a:lnTo>
                    <a:pt x="1" y="4339"/>
                  </a:lnTo>
                  <a:lnTo>
                    <a:pt x="4339" y="8678"/>
                  </a:lnTo>
                  <a:lnTo>
                    <a:pt x="8678"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891325"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4539850" y="679300"/>
              <a:ext cx="216950" cy="216950"/>
            </a:xfrm>
            <a:custGeom>
              <a:rect b="b" l="l" r="r" t="t"/>
              <a:pathLst>
                <a:path extrusionOk="0" h="8678" w="8678">
                  <a:moveTo>
                    <a:pt x="4339" y="0"/>
                  </a:moveTo>
                  <a:lnTo>
                    <a:pt x="1" y="4339"/>
                  </a:lnTo>
                  <a:lnTo>
                    <a:pt x="4339" y="8677"/>
                  </a:lnTo>
                  <a:lnTo>
                    <a:pt x="8678"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3497650" y="1161250"/>
              <a:ext cx="216950" cy="216950"/>
            </a:xfrm>
            <a:custGeom>
              <a:rect b="b" l="l" r="r" t="t"/>
              <a:pathLst>
                <a:path extrusionOk="0" h="8678" w="8678">
                  <a:moveTo>
                    <a:pt x="4339" y="1"/>
                  </a:moveTo>
                  <a:lnTo>
                    <a:pt x="1"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4039150" y="1702750"/>
              <a:ext cx="216950" cy="216950"/>
            </a:xfrm>
            <a:custGeom>
              <a:rect b="b" l="l" r="r" t="t"/>
              <a:pathLst>
                <a:path extrusionOk="0" h="8678" w="8678">
                  <a:moveTo>
                    <a:pt x="4339" y="0"/>
                  </a:moveTo>
                  <a:lnTo>
                    <a:pt x="0"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3497650" y="1702750"/>
              <a:ext cx="216950" cy="216950"/>
            </a:xfrm>
            <a:custGeom>
              <a:rect b="b" l="l" r="r" t="t"/>
              <a:pathLst>
                <a:path extrusionOk="0" h="8678" w="8678">
                  <a:moveTo>
                    <a:pt x="4339" y="0"/>
                  </a:moveTo>
                  <a:lnTo>
                    <a:pt x="1"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039150" y="1161250"/>
              <a:ext cx="216950" cy="216950"/>
            </a:xfrm>
            <a:custGeom>
              <a:rect b="b" l="l" r="r" t="t"/>
              <a:pathLst>
                <a:path extrusionOk="0" h="8678" w="8678">
                  <a:moveTo>
                    <a:pt x="4339" y="1"/>
                  </a:moveTo>
                  <a:lnTo>
                    <a:pt x="0"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5351275" y="716800"/>
              <a:ext cx="728275" cy="727450"/>
            </a:xfrm>
            <a:custGeom>
              <a:rect b="b" l="l" r="r" t="t"/>
              <a:pathLst>
                <a:path extrusionOk="0" h="29098" w="29131">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5638325"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5638325" y="1617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625157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5025900" y="10038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563832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520900" y="793475"/>
              <a:ext cx="728250" cy="727450"/>
            </a:xfrm>
            <a:custGeom>
              <a:rect b="b" l="l" r="r" t="t"/>
              <a:pathLst>
                <a:path extrusionOk="0" h="29098" w="2913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808750" y="4680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808750" y="16937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2421200" y="10805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19550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180875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2114575" y="238125"/>
              <a:ext cx="1379025" cy="478700"/>
            </a:xfrm>
            <a:custGeom>
              <a:rect b="b" l="l" r="r" t="t"/>
              <a:pathLst>
                <a:path extrusionOk="0" h="19148" w="55161">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2402450" y="831800"/>
              <a:ext cx="632025" cy="402050"/>
            </a:xfrm>
            <a:custGeom>
              <a:rect b="b" l="l" r="r" t="t"/>
              <a:pathLst>
                <a:path extrusionOk="0" h="16082" w="25281">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2114575" y="1540450"/>
              <a:ext cx="785350" cy="632050"/>
            </a:xfrm>
            <a:custGeom>
              <a:rect b="b" l="l" r="r" t="t"/>
              <a:pathLst>
                <a:path extrusionOk="0" h="25282" w="31414">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1272150" y="1387150"/>
              <a:ext cx="306675" cy="383300"/>
            </a:xfrm>
            <a:custGeom>
              <a:rect b="b" l="l" r="r" t="t"/>
              <a:pathLst>
                <a:path extrusionOk="0" h="15332" w="12267">
                  <a:moveTo>
                    <a:pt x="1" y="0"/>
                  </a:moveTo>
                  <a:lnTo>
                    <a:pt x="1" y="15332"/>
                  </a:lnTo>
                  <a:lnTo>
                    <a:pt x="12266" y="15332"/>
                  </a:lnTo>
                  <a:lnTo>
                    <a:pt x="12266" y="9199"/>
                  </a:lnTo>
                  <a:lnTo>
                    <a:pt x="6134" y="9199"/>
                  </a:lnTo>
                  <a:lnTo>
                    <a:pt x="61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4106825" y="391425"/>
              <a:ext cx="1206150" cy="383300"/>
            </a:xfrm>
            <a:custGeom>
              <a:rect b="b" l="l" r="r" t="t"/>
              <a:pathLst>
                <a:path extrusionOk="0" h="15332" w="48246">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4662175" y="1080525"/>
              <a:ext cx="210425" cy="306650"/>
            </a:xfrm>
            <a:custGeom>
              <a:rect b="b" l="l" r="r" t="t"/>
              <a:pathLst>
                <a:path extrusionOk="0" h="12266" w="8417">
                  <a:moveTo>
                    <a:pt x="1" y="0"/>
                  </a:moveTo>
                  <a:lnTo>
                    <a:pt x="1" y="6133"/>
                  </a:lnTo>
                  <a:lnTo>
                    <a:pt x="2284" y="6133"/>
                  </a:lnTo>
                  <a:lnTo>
                    <a:pt x="2284" y="12265"/>
                  </a:lnTo>
                  <a:lnTo>
                    <a:pt x="8417" y="12265"/>
                  </a:lnTo>
                  <a:lnTo>
                    <a:pt x="841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340250" y="2382875"/>
              <a:ext cx="230000" cy="306650"/>
            </a:xfrm>
            <a:custGeom>
              <a:rect b="b" l="l" r="r" t="t"/>
              <a:pathLst>
                <a:path extrusionOk="0" h="12266" w="9200">
                  <a:moveTo>
                    <a:pt x="3067" y="0"/>
                  </a:moveTo>
                  <a:lnTo>
                    <a:pt x="3067" y="6133"/>
                  </a:lnTo>
                  <a:lnTo>
                    <a:pt x="1" y="6133"/>
                  </a:lnTo>
                  <a:lnTo>
                    <a:pt x="1" y="12265"/>
                  </a:lnTo>
                  <a:lnTo>
                    <a:pt x="9200" y="12265"/>
                  </a:lnTo>
                  <a:lnTo>
                    <a:pt x="92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4719275" y="1847075"/>
              <a:ext cx="613275" cy="382500"/>
            </a:xfrm>
            <a:custGeom>
              <a:rect b="b" l="l" r="r" t="t"/>
              <a:pathLst>
                <a:path extrusionOk="0" h="15300" w="24531">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6021625" y="1463800"/>
              <a:ext cx="306650" cy="383300"/>
            </a:xfrm>
            <a:custGeom>
              <a:rect b="b" l="l" r="r" t="t"/>
              <a:pathLst>
                <a:path extrusionOk="0" h="15332" w="12266">
                  <a:moveTo>
                    <a:pt x="0" y="1"/>
                  </a:moveTo>
                  <a:lnTo>
                    <a:pt x="0" y="15332"/>
                  </a:lnTo>
                  <a:lnTo>
                    <a:pt x="12265" y="15332"/>
                  </a:lnTo>
                  <a:lnTo>
                    <a:pt x="12265" y="9199"/>
                  </a:lnTo>
                  <a:lnTo>
                    <a:pt x="6133" y="9199"/>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6098275" y="314775"/>
              <a:ext cx="306650" cy="306650"/>
            </a:xfrm>
            <a:custGeom>
              <a:rect b="b" l="l" r="r" t="t"/>
              <a:pathLst>
                <a:path extrusionOk="0" h="12266" w="12266">
                  <a:moveTo>
                    <a:pt x="6133" y="0"/>
                  </a:moveTo>
                  <a:lnTo>
                    <a:pt x="6133" y="6133"/>
                  </a:lnTo>
                  <a:lnTo>
                    <a:pt x="0" y="6133"/>
                  </a:lnTo>
                  <a:lnTo>
                    <a:pt x="0" y="12265"/>
                  </a:lnTo>
                  <a:lnTo>
                    <a:pt x="12265" y="12265"/>
                  </a:lnTo>
                  <a:lnTo>
                    <a:pt x="122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2976550" y="4087250"/>
              <a:ext cx="153350" cy="325425"/>
            </a:xfrm>
            <a:custGeom>
              <a:rect b="b" l="l" r="r" t="t"/>
              <a:pathLst>
                <a:path extrusionOk="0" h="13017" w="6134">
                  <a:moveTo>
                    <a:pt x="1" y="1"/>
                  </a:moveTo>
                  <a:lnTo>
                    <a:pt x="1" y="13016"/>
                  </a:lnTo>
                  <a:lnTo>
                    <a:pt x="6133" y="1301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 name="Google Shape;316;p29"/>
          <p:cNvPicPr preferRelativeResize="0"/>
          <p:nvPr/>
        </p:nvPicPr>
        <p:blipFill>
          <a:blip r:embed="rId4">
            <a:alphaModFix/>
          </a:blip>
          <a:stretch>
            <a:fillRect/>
          </a:stretch>
        </p:blipFill>
        <p:spPr>
          <a:xfrm>
            <a:off x="5553799" y="1158150"/>
            <a:ext cx="3006600" cy="2005200"/>
          </a:xfrm>
          <a:prstGeom prst="roundRect">
            <a:avLst>
              <a:gd fmla="val 16667" name="adj"/>
            </a:avLst>
          </a:prstGeom>
          <a:noFill/>
          <a:ln>
            <a:noFill/>
          </a:ln>
        </p:spPr>
      </p:pic>
      <p:pic>
        <p:nvPicPr>
          <p:cNvPr id="317" name="Google Shape;317;p29"/>
          <p:cNvPicPr preferRelativeResize="0"/>
          <p:nvPr/>
        </p:nvPicPr>
        <p:blipFill>
          <a:blip r:embed="rId5">
            <a:alphaModFix/>
          </a:blip>
          <a:stretch>
            <a:fillRect/>
          </a:stretch>
        </p:blipFill>
        <p:spPr>
          <a:xfrm>
            <a:off x="549650" y="2880575"/>
            <a:ext cx="3165900" cy="20052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LEAP MOTION CONTROLLER</a:t>
            </a:r>
            <a:endParaRPr/>
          </a:p>
        </p:txBody>
      </p:sp>
      <p:sp>
        <p:nvSpPr>
          <p:cNvPr id="323" name="Google Shape;323;p30"/>
          <p:cNvSpPr txBox="1"/>
          <p:nvPr>
            <p:ph idx="4294967295" type="subTitle"/>
          </p:nvPr>
        </p:nvSpPr>
        <p:spPr>
          <a:xfrm flipH="1">
            <a:off x="4842775" y="1405125"/>
            <a:ext cx="3227100" cy="14034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0"/>
              </a:spcAft>
              <a:buNone/>
            </a:pPr>
            <a:r>
              <a:rPr lang="en" sz="1400"/>
              <a:t>Il Leap Motion Controller è </a:t>
            </a:r>
            <a:r>
              <a:rPr b="1" lang="en" sz="1400">
                <a:latin typeface="Fira Sans Condensed"/>
                <a:ea typeface="Fira Sans Condensed"/>
                <a:cs typeface="Fira Sans Condensed"/>
                <a:sym typeface="Fira Sans Condensed"/>
              </a:rPr>
              <a:t>dispositivo ottico</a:t>
            </a:r>
            <a:r>
              <a:rPr lang="en" sz="1400"/>
              <a:t> che cattura i movimenti delle mani e delle dita. Rende l’interazione con i contenuti digitali </a:t>
            </a:r>
            <a:r>
              <a:rPr b="1" lang="en" sz="1400">
                <a:latin typeface="Fira Sans Condensed"/>
                <a:ea typeface="Fira Sans Condensed"/>
                <a:cs typeface="Fira Sans Condensed"/>
                <a:sym typeface="Fira Sans Condensed"/>
              </a:rPr>
              <a:t>facile e naturale</a:t>
            </a:r>
            <a:r>
              <a:rPr lang="en" sz="1400"/>
              <a:t>.</a:t>
            </a:r>
            <a:endParaRPr sz="1400"/>
          </a:p>
          <a:p>
            <a:pPr indent="0" lvl="0" marL="0" rtl="0" algn="l">
              <a:lnSpc>
                <a:spcPct val="100000"/>
              </a:lnSpc>
              <a:spcBef>
                <a:spcPts val="1600"/>
              </a:spcBef>
              <a:spcAft>
                <a:spcPts val="0"/>
              </a:spcAft>
              <a:buNone/>
            </a:pPr>
            <a:r>
              <a:rPr lang="en" sz="1400">
                <a:solidFill>
                  <a:schemeClr val="lt2"/>
                </a:solidFill>
              </a:rPr>
              <a:t>Prezzo di lancio: $80.00</a:t>
            </a:r>
            <a:endParaRPr sz="1600"/>
          </a:p>
        </p:txBody>
      </p:sp>
      <p:cxnSp>
        <p:nvCxnSpPr>
          <p:cNvPr id="324" name="Google Shape;324;p30"/>
          <p:cNvCxnSpPr/>
          <p:nvPr/>
        </p:nvCxnSpPr>
        <p:spPr>
          <a:xfrm>
            <a:off x="4572100" y="1501600"/>
            <a:ext cx="0" cy="1529700"/>
          </a:xfrm>
          <a:prstGeom prst="straightConnector1">
            <a:avLst/>
          </a:prstGeom>
          <a:noFill/>
          <a:ln cap="flat" cmpd="sng" w="19050">
            <a:solidFill>
              <a:srgbClr val="F3F3F3"/>
            </a:solidFill>
            <a:prstDash val="solid"/>
            <a:round/>
            <a:headEnd len="med" w="med" type="oval"/>
            <a:tailEnd len="med" w="med" type="oval"/>
          </a:ln>
        </p:spPr>
      </p:cxnSp>
      <p:grpSp>
        <p:nvGrpSpPr>
          <p:cNvPr id="325" name="Google Shape;325;p30"/>
          <p:cNvGrpSpPr/>
          <p:nvPr/>
        </p:nvGrpSpPr>
        <p:grpSpPr>
          <a:xfrm>
            <a:off x="529695" y="1226218"/>
            <a:ext cx="3533290" cy="2691052"/>
            <a:chOff x="656395" y="1676343"/>
            <a:chExt cx="3533290" cy="2691052"/>
          </a:xfrm>
        </p:grpSpPr>
        <p:grpSp>
          <p:nvGrpSpPr>
            <p:cNvPr id="326" name="Google Shape;326;p30"/>
            <p:cNvGrpSpPr/>
            <p:nvPr/>
          </p:nvGrpSpPr>
          <p:grpSpPr>
            <a:xfrm>
              <a:off x="656395" y="1676343"/>
              <a:ext cx="3533290" cy="2691052"/>
              <a:chOff x="3578510" y="1419647"/>
              <a:chExt cx="4021500" cy="3062887"/>
            </a:xfrm>
          </p:grpSpPr>
          <p:sp>
            <p:nvSpPr>
              <p:cNvPr id="327" name="Google Shape;327;p30"/>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0"/>
              <p:cNvGrpSpPr/>
              <p:nvPr/>
            </p:nvGrpSpPr>
            <p:grpSpPr>
              <a:xfrm>
                <a:off x="3605853" y="1447364"/>
                <a:ext cx="3966900" cy="3035170"/>
                <a:chOff x="3605853" y="1447364"/>
                <a:chExt cx="3966900" cy="3035170"/>
              </a:xfrm>
            </p:grpSpPr>
            <p:sp>
              <p:nvSpPr>
                <p:cNvPr id="330" name="Google Shape;330;p30"/>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332" name="Google Shape;332;p30"/>
              <p:cNvCxnSpPr/>
              <p:nvPr/>
            </p:nvCxnSpPr>
            <p:spPr>
              <a:xfrm>
                <a:off x="4915750" y="4433452"/>
                <a:ext cx="1353300" cy="0"/>
              </a:xfrm>
              <a:prstGeom prst="straightConnector1">
                <a:avLst/>
              </a:prstGeom>
              <a:noFill/>
              <a:ln cap="flat" cmpd="sng" w="19050">
                <a:solidFill>
                  <a:srgbClr val="F3F3F3"/>
                </a:solidFill>
                <a:prstDash val="solid"/>
                <a:round/>
                <a:headEnd len="med" w="med" type="none"/>
                <a:tailEnd len="med" w="med" type="none"/>
              </a:ln>
            </p:spPr>
          </p:cxnSp>
        </p:grpSp>
        <p:pic>
          <p:nvPicPr>
            <p:cNvPr descr="Using Leap Motion As A MIDI Controller : Ask.Audio" id="333" name="Google Shape;333;p30"/>
            <p:cNvPicPr preferRelativeResize="0"/>
            <p:nvPr/>
          </p:nvPicPr>
          <p:blipFill>
            <a:blip r:embed="rId4">
              <a:alphaModFix/>
            </a:blip>
            <a:stretch>
              <a:fillRect/>
            </a:stretch>
          </p:blipFill>
          <p:spPr>
            <a:xfrm>
              <a:off x="770075" y="1775663"/>
              <a:ext cx="3305900" cy="2035075"/>
            </a:xfrm>
            <a:prstGeom prst="rect">
              <a:avLst/>
            </a:prstGeom>
            <a:noFill/>
            <a:ln>
              <a:noFill/>
            </a:ln>
          </p:spPr>
        </p:pic>
      </p:grpSp>
      <p:sp>
        <p:nvSpPr>
          <p:cNvPr id="334" name="Google Shape;334;p30"/>
          <p:cNvSpPr txBox="1"/>
          <p:nvPr/>
        </p:nvSpPr>
        <p:spPr>
          <a:xfrm>
            <a:off x="4842775" y="3066025"/>
            <a:ext cx="30639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Scheda tecnica:</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5"/>
              </a:rPr>
              <a:t>https://www.ultraleap.com/datasheets/Leap_Motion_Controller_Datasheet.pdf</a:t>
            </a:r>
            <a:endParaRPr>
              <a:solidFill>
                <a:srgbClr val="FFFFFF"/>
              </a:solidFill>
              <a:latin typeface="Fira Sans Condensed Light"/>
              <a:ea typeface="Fira Sans Condensed Light"/>
              <a:cs typeface="Fira Sans Condensed Light"/>
              <a:sym typeface="Fira Sans Condensed Light"/>
            </a:endParaRPr>
          </a:p>
        </p:txBody>
      </p:sp>
      <p:pic>
        <p:nvPicPr>
          <p:cNvPr id="335" name="Google Shape;335;p30"/>
          <p:cNvPicPr preferRelativeResize="0"/>
          <p:nvPr/>
        </p:nvPicPr>
        <p:blipFill>
          <a:blip r:embed="rId6">
            <a:alphaModFix/>
          </a:blip>
          <a:stretch>
            <a:fillRect/>
          </a:stretch>
        </p:blipFill>
        <p:spPr>
          <a:xfrm>
            <a:off x="934925" y="3736792"/>
            <a:ext cx="2501350" cy="1320158"/>
          </a:xfrm>
          <a:prstGeom prst="rect">
            <a:avLst/>
          </a:prstGeom>
          <a:noFill/>
          <a:ln>
            <a:noFill/>
          </a:ln>
        </p:spPr>
      </p:pic>
      <p:sp>
        <p:nvSpPr>
          <p:cNvPr id="336" name="Google Shape;336;p30"/>
          <p:cNvSpPr txBox="1"/>
          <p:nvPr/>
        </p:nvSpPr>
        <p:spPr>
          <a:xfrm>
            <a:off x="4842775" y="3917275"/>
            <a:ext cx="3306000" cy="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SDK hardware:</a:t>
            </a:r>
            <a:br>
              <a:rPr lang="en"/>
            </a:br>
            <a:r>
              <a:rPr lang="en" u="sng">
                <a:solidFill>
                  <a:schemeClr val="hlink"/>
                </a:solidFill>
                <a:latin typeface="Fira Sans Condensed Light"/>
                <a:ea typeface="Fira Sans Condensed Light"/>
                <a:cs typeface="Fira Sans Condensed Light"/>
                <a:sym typeface="Fira Sans Condensed Light"/>
                <a:hlinkClick r:id="rId7"/>
              </a:rPr>
              <a:t>https://developer.leapmotion.com/sdk-leap-motion-controller/</a:t>
            </a:r>
            <a:r>
              <a:rPr lang="en">
                <a:latin typeface="Fira Sans Condensed Light"/>
                <a:ea typeface="Fira Sans Condensed Light"/>
                <a:cs typeface="Fira Sans Condensed Light"/>
                <a:sym typeface="Fira Sans Condensed Light"/>
              </a:rPr>
              <a:t> </a:t>
            </a:r>
            <a:br>
              <a:rPr lang="en">
                <a:latin typeface="Fira Sans Condensed Light"/>
                <a:ea typeface="Fira Sans Condensed Light"/>
                <a:cs typeface="Fira Sans Condensed Light"/>
                <a:sym typeface="Fira Sans Condensed Light"/>
              </a:rPr>
            </a:br>
            <a:r>
              <a:rPr lang="en">
                <a:solidFill>
                  <a:srgbClr val="FFFFFF"/>
                </a:solidFill>
                <a:latin typeface="Fira Sans Condensed Light"/>
                <a:ea typeface="Fira Sans Condensed Light"/>
                <a:cs typeface="Fira Sans Condensed Light"/>
                <a:sym typeface="Fira Sans Condensed Light"/>
              </a:rPr>
              <a:t>Windows 7+ e MAC OS X 10.7</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